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gif" ContentType="image/gif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4" r:id="rId1"/>
  </p:sldMasterIdLst>
  <p:notesMasterIdLst>
    <p:notesMasterId r:id="rId3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82"/>
  </p:normalViewPr>
  <p:slideViewPr>
    <p:cSldViewPr snapToGrid="0" snapToObjects="1">
      <p:cViewPr varScale="1">
        <p:scale>
          <a:sx n="159" d="100"/>
          <a:sy n="159" d="100"/>
        </p:scale>
        <p:origin x="2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notesMaster" Target="notesMasters/notesMaster1.xml"/><Relationship Id="rId39" Type="http://schemas.openxmlformats.org/officeDocument/2006/relationships/presProps" Target="presProps.xml"/><Relationship Id="rId40" Type="http://schemas.openxmlformats.org/officeDocument/2006/relationships/viewProps" Target="viewProps.xml"/><Relationship Id="rId41" Type="http://schemas.openxmlformats.org/officeDocument/2006/relationships/theme" Target="theme/theme1.xml"/><Relationship Id="rId4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478105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"/>
              <a:t>Tj First of all, I again want to thank everyone for coming out to the first ever NativeScript Developer Day.</a:t>
            </a:r>
          </a:p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/>
          </a:p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/>
          </a:p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"/>
              <a:t>Our notes: https://paper.dropbox.com/doc/Newest-and-Greatest-in-N-2.3-GFBEmbM2Maai9cGTjrAQB</a:t>
            </a:r>
          </a:p>
        </p:txBody>
      </p:sp>
      <p:sp>
        <p:nvSpPr>
          <p:cNvPr id="35" name="Shape 3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18516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Shape 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Tj</a:t>
            </a:r>
          </a:p>
        </p:txBody>
      </p:sp>
    </p:spTree>
    <p:extLst>
      <p:ext uri="{BB962C8B-B14F-4D97-AF65-F5344CB8AC3E}">
        <p14:creationId xmlns:p14="http://schemas.microsoft.com/office/powerpoint/2010/main" val="12631932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tj</a:t>
            </a:r>
          </a:p>
        </p:txBody>
      </p:sp>
    </p:spTree>
    <p:extLst>
      <p:ext uri="{BB962C8B-B14F-4D97-AF65-F5344CB8AC3E}">
        <p14:creationId xmlns:p14="http://schemas.microsoft.com/office/powerpoint/2010/main" val="4659714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Shape 1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tj</a:t>
            </a:r>
          </a:p>
        </p:txBody>
      </p:sp>
    </p:spTree>
    <p:extLst>
      <p:ext uri="{BB962C8B-B14F-4D97-AF65-F5344CB8AC3E}">
        <p14:creationId xmlns:p14="http://schemas.microsoft.com/office/powerpoint/2010/main" val="18568672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tj</a:t>
            </a:r>
          </a:p>
        </p:txBody>
      </p:sp>
    </p:spTree>
    <p:extLst>
      <p:ext uri="{BB962C8B-B14F-4D97-AF65-F5344CB8AC3E}">
        <p14:creationId xmlns:p14="http://schemas.microsoft.com/office/powerpoint/2010/main" val="11350587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Shape 11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jen</a:t>
            </a:r>
          </a:p>
        </p:txBody>
      </p:sp>
    </p:spTree>
    <p:extLst>
      <p:ext uri="{BB962C8B-B14F-4D97-AF65-F5344CB8AC3E}">
        <p14:creationId xmlns:p14="http://schemas.microsoft.com/office/powerpoint/2010/main" val="8352925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Shape 1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jen</a:t>
            </a:r>
          </a:p>
        </p:txBody>
      </p:sp>
    </p:spTree>
    <p:extLst>
      <p:ext uri="{BB962C8B-B14F-4D97-AF65-F5344CB8AC3E}">
        <p14:creationId xmlns:p14="http://schemas.microsoft.com/office/powerpoint/2010/main" val="6620941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Shape 12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Jen community effort to create beautiful skins that will ship in default apps soon. We are looking for feedback on these!</a:t>
            </a:r>
          </a:p>
        </p:txBody>
      </p:sp>
    </p:spTree>
    <p:extLst>
      <p:ext uri="{BB962C8B-B14F-4D97-AF65-F5344CB8AC3E}">
        <p14:creationId xmlns:p14="http://schemas.microsoft.com/office/powerpoint/2010/main" val="17035535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Shape 1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Jen </a:t>
            </a:r>
            <a:r>
              <a:rPr lang="en-US" dirty="0" smtClean="0"/>
              <a:t>you can go to docs and look for ‘code</a:t>
            </a:r>
            <a:r>
              <a:rPr lang="en-US" baseline="0" dirty="0" smtClean="0"/>
              <a:t> samples’ in the side bar. These are c</a:t>
            </a:r>
            <a:r>
              <a:rPr lang="en" dirty="0" err="1" smtClean="0"/>
              <a:t>opy</a:t>
            </a:r>
            <a:r>
              <a:rPr lang="en" dirty="0" smtClean="0"/>
              <a:t> </a:t>
            </a:r>
            <a:r>
              <a:rPr lang="en" dirty="0"/>
              <a:t>and </a:t>
            </a:r>
            <a:r>
              <a:rPr lang="en" dirty="0" smtClean="0"/>
              <a:t>paste</a:t>
            </a:r>
            <a:r>
              <a:rPr lang="en-US" dirty="0" smtClean="0"/>
              <a:t>-</a:t>
            </a:r>
            <a:r>
              <a:rPr lang="en" dirty="0" smtClean="0"/>
              <a:t>friendly </a:t>
            </a:r>
            <a:r>
              <a:rPr lang="en" dirty="0"/>
              <a:t>samples of common UI </a:t>
            </a:r>
            <a:r>
              <a:rPr lang="en" dirty="0" smtClean="0"/>
              <a:t>scenarios- </a:t>
            </a:r>
            <a:r>
              <a:rPr lang="en" dirty="0"/>
              <a:t>find these on </a:t>
            </a:r>
            <a:r>
              <a:rPr lang="en" dirty="0" err="1"/>
              <a:t>github</a:t>
            </a:r>
            <a:r>
              <a:rPr lang="en" dirty="0"/>
              <a:t> and build to your device to </a:t>
            </a:r>
            <a:r>
              <a:rPr lang="en" dirty="0" smtClean="0"/>
              <a:t>test</a:t>
            </a:r>
            <a:r>
              <a:rPr lang="en-US" dirty="0" smtClean="0"/>
              <a:t> them out.</a:t>
            </a:r>
            <a:endParaRPr lang="en" dirty="0"/>
          </a:p>
          <a:p>
            <a:pPr lvl="0">
              <a:spcBef>
                <a:spcPts val="0"/>
              </a:spcBef>
              <a:buNone/>
            </a:pPr>
            <a:r>
              <a:rPr lang="en-US" dirty="0" smtClean="0"/>
              <a:t>Thee are all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opensource</a:t>
            </a:r>
            <a:r>
              <a:rPr lang="en-US" baseline="0" dirty="0" smtClean="0"/>
              <a:t> to please take a look and consider contributing.</a:t>
            </a:r>
            <a:endParaRPr lang="en" dirty="0"/>
          </a:p>
          <a:p>
            <a:pPr lvl="0">
              <a:spcBef>
                <a:spcPts val="0"/>
              </a:spcBef>
              <a:buNone/>
            </a:pPr>
            <a:endParaRPr dirty="0"/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7206245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Shape 1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Jen build beautiful UI with UI for N - a library you can add to your app - these are premium ui components. You may already know our graphs, charts, sideview, and calendar. </a:t>
            </a:r>
          </a:p>
        </p:txBody>
      </p:sp>
    </p:spTree>
    <p:extLst>
      <p:ext uri="{BB962C8B-B14F-4D97-AF65-F5344CB8AC3E}">
        <p14:creationId xmlns:p14="http://schemas.microsoft.com/office/powerpoint/2010/main" val="5741956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Shape 1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Jen our newest addition to UI for N is the beautiful data form</a:t>
            </a:r>
          </a:p>
        </p:txBody>
      </p:sp>
    </p:spTree>
    <p:extLst>
      <p:ext uri="{BB962C8B-B14F-4D97-AF65-F5344CB8AC3E}">
        <p14:creationId xmlns:p14="http://schemas.microsoft.com/office/powerpoint/2010/main" val="18624988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Jen … your hosts today</a:t>
            </a:r>
          </a:p>
        </p:txBody>
      </p:sp>
      <p:sp>
        <p:nvSpPr>
          <p:cNvPr id="42" name="Shape 42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5790385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Shape 1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Jen Platform - </a:t>
            </a:r>
            <a:r>
              <a:rPr lang="en" dirty="0" err="1"/>
              <a:t>Telerik</a:t>
            </a:r>
            <a:r>
              <a:rPr lang="en" dirty="0"/>
              <a:t> platform - build apps using the online web tooling or use plugins for your favorite IDEs. The </a:t>
            </a:r>
            <a:r>
              <a:rPr lang="en-US" dirty="0" smtClean="0"/>
              <a:t>latest </a:t>
            </a:r>
            <a:r>
              <a:rPr lang="en" dirty="0" smtClean="0"/>
              <a:t>release </a:t>
            </a:r>
            <a:r>
              <a:rPr lang="en" dirty="0"/>
              <a:t>for </a:t>
            </a:r>
            <a:r>
              <a:rPr lang="en-US" dirty="0" smtClean="0"/>
              <a:t>P</a:t>
            </a:r>
            <a:r>
              <a:rPr lang="en" dirty="0" err="1" smtClean="0"/>
              <a:t>latform</a:t>
            </a:r>
            <a:r>
              <a:rPr lang="en" dirty="0" smtClean="0"/>
              <a:t> </a:t>
            </a:r>
            <a:r>
              <a:rPr lang="en" dirty="0"/>
              <a:t>has full support for </a:t>
            </a:r>
            <a:r>
              <a:rPr lang="en" dirty="0" err="1"/>
              <a:t>NativeScript</a:t>
            </a:r>
            <a:r>
              <a:rPr lang="en" dirty="0"/>
              <a:t> 2.3 and Angular 2! And the Visual Studio plugin has amazing enhancements that you should check out, including </a:t>
            </a:r>
            <a:r>
              <a:rPr lang="en" dirty="0" err="1"/>
              <a:t>intellisense</a:t>
            </a:r>
            <a:r>
              <a:rPr lang="en" dirty="0"/>
              <a:t> and full support for </a:t>
            </a:r>
            <a:r>
              <a:rPr lang="en" dirty="0" err="1"/>
              <a:t>npm</a:t>
            </a:r>
            <a:r>
              <a:rPr lang="en" dirty="0"/>
              <a:t> installations.</a:t>
            </a:r>
          </a:p>
        </p:txBody>
      </p:sp>
    </p:spTree>
    <p:extLst>
      <p:ext uri="{BB962C8B-B14F-4D97-AF65-F5344CB8AC3E}">
        <p14:creationId xmlns:p14="http://schemas.microsoft.com/office/powerpoint/2010/main" val="129698706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Shape 1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tj</a:t>
            </a:r>
          </a:p>
        </p:txBody>
      </p:sp>
    </p:spTree>
    <p:extLst>
      <p:ext uri="{BB962C8B-B14F-4D97-AF65-F5344CB8AC3E}">
        <p14:creationId xmlns:p14="http://schemas.microsoft.com/office/powerpoint/2010/main" val="150261801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Shape 1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tj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35661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Shape 1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Tj Supported protocols: Microsoft Live, Office 365, Facebook, Google 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153238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Shape 1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tj</a:t>
            </a:r>
          </a:p>
        </p:txBody>
      </p:sp>
    </p:spTree>
    <p:extLst>
      <p:ext uri="{BB962C8B-B14F-4D97-AF65-F5344CB8AC3E}">
        <p14:creationId xmlns:p14="http://schemas.microsoft.com/office/powerpoint/2010/main" val="82153610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Shape 1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tj</a:t>
            </a:r>
          </a:p>
        </p:txBody>
      </p:sp>
    </p:spTree>
    <p:extLst>
      <p:ext uri="{BB962C8B-B14F-4D97-AF65-F5344CB8AC3E}">
        <p14:creationId xmlns:p14="http://schemas.microsoft.com/office/powerpoint/2010/main" val="138491655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Tj Point out no Progress employees 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I have 3</a:t>
            </a:r>
          </a:p>
        </p:txBody>
      </p:sp>
    </p:spTree>
    <p:extLst>
      <p:ext uri="{BB962C8B-B14F-4D97-AF65-F5344CB8AC3E}">
        <p14:creationId xmlns:p14="http://schemas.microsoft.com/office/powerpoint/2010/main" val="186482412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Shape 2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Jen we love our community. Srsly one of the best</a:t>
            </a:r>
          </a:p>
        </p:txBody>
      </p:sp>
    </p:spTree>
    <p:extLst>
      <p:ext uri="{BB962C8B-B14F-4D97-AF65-F5344CB8AC3E}">
        <p14:creationId xmlns:p14="http://schemas.microsoft.com/office/powerpoint/2010/main" val="172264052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Shape 2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Jen Give numbers of Slack participation (1958)</a:t>
            </a:r>
          </a:p>
        </p:txBody>
      </p:sp>
    </p:spTree>
    <p:extLst>
      <p:ext uri="{BB962C8B-B14F-4D97-AF65-F5344CB8AC3E}">
        <p14:creationId xmlns:p14="http://schemas.microsoft.com/office/powerpoint/2010/main" val="4472440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Shape 2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Jen</a:t>
            </a:r>
          </a:p>
        </p:txBody>
      </p:sp>
    </p:spTree>
    <p:extLst>
      <p:ext uri="{BB962C8B-B14F-4D97-AF65-F5344CB8AC3E}">
        <p14:creationId xmlns:p14="http://schemas.microsoft.com/office/powerpoint/2010/main" val="637143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" name="Shape 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jen</a:t>
            </a:r>
          </a:p>
        </p:txBody>
      </p:sp>
    </p:spTree>
    <p:extLst>
      <p:ext uri="{BB962C8B-B14F-4D97-AF65-F5344CB8AC3E}">
        <p14:creationId xmlns:p14="http://schemas.microsoft.com/office/powerpoint/2010/main" val="58483460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Shape 2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(Jen) George Saadeh, Brad Martin, Steve McNiven-Scott, Mike Branstein, Carey Payette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Houssem Yahiaoui, Osei Fortune, Nic Raboy, Josh Sommer, Alex Ziskind, Nathan Walker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Nick Branstein, Lino Tadros, Nathanael Anderson, George Edwards, Ray Camden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 sz="2250">
                <a:solidFill>
                  <a:srgbClr val="111111"/>
                </a:solidFill>
                <a:highlight>
                  <a:srgbClr val="FFFFFF"/>
                </a:highlight>
              </a:rPr>
              <a:t>There are 38 Telerik Developer Experts in 13 different countries, specializing in the Telerik Platform, Kendo UI, Sitefinity and more. </a:t>
            </a:r>
          </a:p>
        </p:txBody>
      </p:sp>
    </p:spTree>
    <p:extLst>
      <p:ext uri="{BB962C8B-B14F-4D97-AF65-F5344CB8AC3E}">
        <p14:creationId xmlns:p14="http://schemas.microsoft.com/office/powerpoint/2010/main" val="140022424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Shape 2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Jen</a:t>
            </a:r>
          </a:p>
        </p:txBody>
      </p:sp>
    </p:spTree>
    <p:extLst>
      <p:ext uri="{BB962C8B-B14F-4D97-AF65-F5344CB8AC3E}">
        <p14:creationId xmlns:p14="http://schemas.microsoft.com/office/powerpoint/2010/main" val="144306508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Shape 2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Jen</a:t>
            </a:r>
          </a:p>
        </p:txBody>
      </p:sp>
    </p:spTree>
    <p:extLst>
      <p:ext uri="{BB962C8B-B14F-4D97-AF65-F5344CB8AC3E}">
        <p14:creationId xmlns:p14="http://schemas.microsoft.com/office/powerpoint/2010/main" val="206200760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Shape 2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Jen</a:t>
            </a:r>
          </a:p>
        </p:txBody>
      </p:sp>
    </p:spTree>
    <p:extLst>
      <p:ext uri="{BB962C8B-B14F-4D97-AF65-F5344CB8AC3E}">
        <p14:creationId xmlns:p14="http://schemas.microsoft.com/office/powerpoint/2010/main" val="7068833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Shape 2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(Jen)</a:t>
            </a:r>
          </a:p>
        </p:txBody>
      </p:sp>
    </p:spTree>
    <p:extLst>
      <p:ext uri="{BB962C8B-B14F-4D97-AF65-F5344CB8AC3E}">
        <p14:creationId xmlns:p14="http://schemas.microsoft.com/office/powerpoint/2010/main" val="50038955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Shape 2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(TJ)</a:t>
            </a:r>
          </a:p>
        </p:txBody>
      </p:sp>
    </p:spTree>
    <p:extLst>
      <p:ext uri="{BB962C8B-B14F-4D97-AF65-F5344CB8AC3E}">
        <p14:creationId xmlns:p14="http://schemas.microsoft.com/office/powerpoint/2010/main" val="50127242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81" name="Shape 281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73166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Shape 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TJ NativeScript 2.3 was released last week, and it, along with NativeScript 2.2 had a lot of really cool features.</a:t>
            </a:r>
          </a:p>
        </p:txBody>
      </p:sp>
    </p:spTree>
    <p:extLst>
      <p:ext uri="{BB962C8B-B14F-4D97-AF65-F5344CB8AC3E}">
        <p14:creationId xmlns:p14="http://schemas.microsoft.com/office/powerpoint/2010/main" val="2825707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Shape 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tj</a:t>
            </a:r>
          </a:p>
        </p:txBody>
      </p:sp>
    </p:spTree>
    <p:extLst>
      <p:ext uri="{BB962C8B-B14F-4D97-AF65-F5344CB8AC3E}">
        <p14:creationId xmlns:p14="http://schemas.microsoft.com/office/powerpoint/2010/main" val="10797979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tj</a:t>
            </a:r>
          </a:p>
        </p:txBody>
      </p:sp>
    </p:spTree>
    <p:extLst>
      <p:ext uri="{BB962C8B-B14F-4D97-AF65-F5344CB8AC3E}">
        <p14:creationId xmlns:p14="http://schemas.microsoft.com/office/powerpoint/2010/main" val="19272276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Shape 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tj</a:t>
            </a:r>
          </a:p>
        </p:txBody>
      </p:sp>
    </p:spTree>
    <p:extLst>
      <p:ext uri="{BB962C8B-B14F-4D97-AF65-F5344CB8AC3E}">
        <p14:creationId xmlns:p14="http://schemas.microsoft.com/office/powerpoint/2010/main" val="4194003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Shape 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tj</a:t>
            </a:r>
          </a:p>
        </p:txBody>
      </p:sp>
    </p:spTree>
    <p:extLst>
      <p:ext uri="{BB962C8B-B14F-4D97-AF65-F5344CB8AC3E}">
        <p14:creationId xmlns:p14="http://schemas.microsoft.com/office/powerpoint/2010/main" val="8195966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Shape 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tj</a:t>
            </a:r>
          </a:p>
        </p:txBody>
      </p:sp>
    </p:spTree>
    <p:extLst>
      <p:ext uri="{BB962C8B-B14F-4D97-AF65-F5344CB8AC3E}">
        <p14:creationId xmlns:p14="http://schemas.microsoft.com/office/powerpoint/2010/main" val="10013057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">
    <p:bg>
      <p:bgPr>
        <a:solidFill>
          <a:schemeClr val="lt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 txBox="1">
            <a:spLocks noGrp="1"/>
          </p:cNvSpPr>
          <p:nvPr>
            <p:ph type="ctrTitle"/>
          </p:nvPr>
        </p:nvSpPr>
        <p:spPr>
          <a:xfrm>
            <a:off x="328613" y="2736057"/>
            <a:ext cx="8129585" cy="51520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Lato"/>
              <a:buNone/>
              <a:defRPr sz="4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l" rtl="0">
              <a:spcBef>
                <a:spcPts val="0"/>
              </a:spcBef>
              <a:buNone/>
              <a:defRPr sz="1100"/>
            </a:lvl2pPr>
            <a:lvl3pPr marL="0" marR="0" lvl="2" indent="0" algn="l" rtl="0">
              <a:spcBef>
                <a:spcPts val="0"/>
              </a:spcBef>
              <a:buNone/>
              <a:defRPr sz="1100"/>
            </a:lvl3pPr>
            <a:lvl4pPr marL="0" marR="0" lvl="3" indent="0" algn="l" rtl="0">
              <a:spcBef>
                <a:spcPts val="0"/>
              </a:spcBef>
              <a:buNone/>
              <a:defRPr sz="1100"/>
            </a:lvl4pPr>
            <a:lvl5pPr marL="0" marR="0" lvl="4" indent="0" algn="l" rtl="0">
              <a:spcBef>
                <a:spcPts val="0"/>
              </a:spcBef>
              <a:buNone/>
              <a:defRPr sz="1100"/>
            </a:lvl5pPr>
            <a:lvl6pPr marL="0" marR="0" lvl="5" indent="0" algn="l" rtl="0">
              <a:spcBef>
                <a:spcPts val="0"/>
              </a:spcBef>
              <a:buNone/>
              <a:defRPr sz="1100"/>
            </a:lvl6pPr>
            <a:lvl7pPr marL="0" marR="0" lvl="6" indent="0" algn="l" rtl="0">
              <a:spcBef>
                <a:spcPts val="0"/>
              </a:spcBef>
              <a:buNone/>
              <a:defRPr sz="1100"/>
            </a:lvl7pPr>
            <a:lvl8pPr marL="0" marR="0" lvl="7" indent="0" algn="l" rtl="0">
              <a:spcBef>
                <a:spcPts val="0"/>
              </a:spcBef>
              <a:buNone/>
              <a:defRPr sz="1100"/>
            </a:lvl8pPr>
            <a:lvl9pPr marL="0" marR="0" lvl="8" indent="0" algn="l" rtl="0">
              <a:spcBef>
                <a:spcPts val="0"/>
              </a:spcBef>
              <a:buNone/>
              <a:defRPr sz="1100"/>
            </a:lvl9pPr>
          </a:lstStyle>
          <a:p>
            <a:endParaRPr/>
          </a:p>
        </p:txBody>
      </p:sp>
      <p:sp>
        <p:nvSpPr>
          <p:cNvPr id="10" name="Shape 10"/>
          <p:cNvSpPr txBox="1">
            <a:spLocks noGrp="1"/>
          </p:cNvSpPr>
          <p:nvPr>
            <p:ph type="subTitle" idx="1"/>
          </p:nvPr>
        </p:nvSpPr>
        <p:spPr>
          <a:xfrm>
            <a:off x="328613" y="3297257"/>
            <a:ext cx="8129585" cy="33489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3C59FD"/>
              </a:buClr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342900" marR="0" lvl="1" indent="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C59FD"/>
              </a:buClr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685800" marR="0" lvl="2" indent="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C59FD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028700" marR="0" lvl="3" indent="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C59FD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1371600" marR="0" lvl="4" indent="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C59FD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1714500" marR="0" lvl="5" indent="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5BC46"/>
              </a:buClr>
              <a:buFont typeface="Arial"/>
              <a:buNone/>
              <a:defRPr sz="1200" b="0" i="0" u="none" strike="noStrike" cap="none">
                <a:solidFill>
                  <a:srgbClr val="95BC46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2057400" marR="0" lvl="6" indent="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2400300" marR="0" lvl="7" indent="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2743200" marR="0" lvl="8" indent="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body" idx="2"/>
          </p:nvPr>
        </p:nvSpPr>
        <p:spPr>
          <a:xfrm>
            <a:off x="328613" y="3678144"/>
            <a:ext cx="2068116" cy="29289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59FD"/>
              </a:buClr>
              <a:buFont typeface="Lato"/>
              <a:buNone/>
              <a:defRPr sz="1200" b="0" i="0" u="none" strike="noStrike" cap="none">
                <a:solidFill>
                  <a:srgbClr val="3C59FD"/>
                </a:solidFill>
                <a:latin typeface="Lato"/>
                <a:ea typeface="Lato"/>
                <a:cs typeface="Lato"/>
                <a:sym typeface="Lato"/>
              </a:defRPr>
            </a:lvl1pPr>
            <a:lvl2pPr marL="279400" marR="0" lvl="1" indent="31114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59FD"/>
              </a:buClr>
              <a:buSzPct val="5238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406400" marR="0" lvl="2" indent="285749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59FD"/>
              </a:buClr>
              <a:buSzPct val="73333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546100" marR="0" lvl="3" indent="273049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59FD"/>
              </a:buClr>
              <a:buSzPct val="78571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685800" marR="0" lvl="4" indent="260349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59FD"/>
              </a:buClr>
              <a:buSzPct val="91666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1892300" marR="0" lvl="5" indent="-44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5BC46"/>
              </a:buClr>
              <a:buSzPct val="122221"/>
              <a:buFont typeface="Arial"/>
              <a:buChar char="•"/>
              <a:defRPr sz="900" b="0" i="0" u="none" strike="noStrike" cap="none">
                <a:solidFill>
                  <a:srgbClr val="95BC46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2235200" marR="0" lvl="6" indent="-190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2578100" marR="0" lvl="7" indent="-190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2921000" marR="0" lvl="8" indent="-190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pic>
        <p:nvPicPr>
          <p:cNvPr id="12" name="Shape 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794264" y="0"/>
            <a:ext cx="1349732" cy="515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Shape 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8613" y="287032"/>
            <a:ext cx="885937" cy="8859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Shape 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117340" y="4560889"/>
            <a:ext cx="413290" cy="4132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Shape 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30632" y="968"/>
            <a:ext cx="619331" cy="51484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w/ title &amp; subtitl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328613" y="393033"/>
            <a:ext cx="8503920" cy="41148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Lato"/>
              <a:buNone/>
              <a:defRPr sz="3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l" rtl="0">
              <a:spcBef>
                <a:spcPts val="0"/>
              </a:spcBef>
              <a:buNone/>
              <a:defRPr sz="1100"/>
            </a:lvl2pPr>
            <a:lvl3pPr marL="0" marR="0" lvl="2" indent="0" algn="l" rtl="0">
              <a:spcBef>
                <a:spcPts val="0"/>
              </a:spcBef>
              <a:buNone/>
              <a:defRPr sz="1100"/>
            </a:lvl3pPr>
            <a:lvl4pPr marL="0" marR="0" lvl="3" indent="0" algn="l" rtl="0">
              <a:spcBef>
                <a:spcPts val="0"/>
              </a:spcBef>
              <a:buNone/>
              <a:defRPr sz="1100"/>
            </a:lvl4pPr>
            <a:lvl5pPr marL="0" marR="0" lvl="4" indent="0" algn="l" rtl="0">
              <a:spcBef>
                <a:spcPts val="0"/>
              </a:spcBef>
              <a:buNone/>
              <a:defRPr sz="1100"/>
            </a:lvl5pPr>
            <a:lvl6pPr marL="0" marR="0" lvl="5" indent="0" algn="l" rtl="0">
              <a:spcBef>
                <a:spcPts val="0"/>
              </a:spcBef>
              <a:buNone/>
              <a:defRPr sz="1100"/>
            </a:lvl6pPr>
            <a:lvl7pPr marL="0" marR="0" lvl="6" indent="0" algn="l" rtl="0">
              <a:spcBef>
                <a:spcPts val="0"/>
              </a:spcBef>
              <a:buNone/>
              <a:defRPr sz="1100"/>
            </a:lvl7pPr>
            <a:lvl8pPr marL="0" marR="0" lvl="7" indent="0" algn="l" rtl="0">
              <a:spcBef>
                <a:spcPts val="0"/>
              </a:spcBef>
              <a:buNone/>
              <a:defRPr sz="1100"/>
            </a:lvl8pPr>
            <a:lvl9pPr marL="0" marR="0" lvl="8" indent="0" algn="l" rtl="0">
              <a:spcBef>
                <a:spcPts val="0"/>
              </a:spcBef>
              <a:buNone/>
              <a:defRPr sz="1100"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body" idx="1"/>
          </p:nvPr>
        </p:nvSpPr>
        <p:spPr>
          <a:xfrm>
            <a:off x="328612" y="1350167"/>
            <a:ext cx="8503443" cy="265866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39700" marR="0" lvl="0" indent="47624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59FD"/>
              </a:buClr>
              <a:buSzPct val="4074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139700" marR="0" lvl="1" indent="22678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59FD"/>
              </a:buClr>
              <a:buSzPct val="52380"/>
              <a:buFont typeface="Arial"/>
              <a:buChar char="•"/>
              <a:defRPr sz="3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279400" marR="0" lvl="2" indent="36448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59FD"/>
              </a:buClr>
              <a:buSzPct val="73333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406400" marR="0" lvl="3" indent="209549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59FD"/>
              </a:buClr>
              <a:buSzPct val="78571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546100" marR="0" lvl="4" indent="209549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59FD"/>
              </a:buClr>
              <a:buSzPct val="91666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1892300" marR="0" lvl="5" indent="-44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5BC46"/>
              </a:buClr>
              <a:buSzPct val="122221"/>
              <a:buFont typeface="Arial"/>
              <a:buChar char="•"/>
              <a:defRPr sz="900" b="0" i="0" u="none" strike="noStrike" cap="none">
                <a:solidFill>
                  <a:srgbClr val="95BC46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2235200" marR="0" lvl="6" indent="-190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2578100" marR="0" lvl="7" indent="-190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2921000" marR="0" lvl="8" indent="-190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pic>
        <p:nvPicPr>
          <p:cNvPr id="20" name="Shape 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117339" y="4560889"/>
            <a:ext cx="413290" cy="4132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Shape 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30632" y="968"/>
            <a:ext cx="619331" cy="51484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Word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Shape 2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117340" y="4560889"/>
            <a:ext cx="413290" cy="4132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Shape 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30632" y="968"/>
            <a:ext cx="619331" cy="5148494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Shape 25"/>
          <p:cNvSpPr txBox="1">
            <a:spLocks noGrp="1"/>
          </p:cNvSpPr>
          <p:nvPr>
            <p:ph type="body" idx="1"/>
          </p:nvPr>
        </p:nvSpPr>
        <p:spPr>
          <a:xfrm>
            <a:off x="977266" y="240030"/>
            <a:ext cx="6583680" cy="445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137160" marR="0" lvl="0" indent="-1016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3C59FD"/>
              </a:buClr>
              <a:buFont typeface="Arial"/>
              <a:buNone/>
              <a:defRPr sz="5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274320" marR="0" lvl="1" indent="-762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C59FD"/>
              </a:buClr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411480" marR="0" lvl="2" indent="-508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C59FD"/>
              </a:buClr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548640" marR="0" lvl="3" indent="-254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C59FD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685800" marR="0" lvl="4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C59FD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1892300" marR="0" lvl="5" indent="-444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5BC46"/>
              </a:buClr>
              <a:buSzPct val="122221"/>
              <a:buFont typeface="Arial"/>
              <a:buChar char="•"/>
              <a:defRPr sz="900" b="0" i="0" u="none" strike="noStrike" cap="none">
                <a:solidFill>
                  <a:srgbClr val="95BC46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2235200" marR="0" lvl="6" indent="-190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2578100" marR="0" lvl="7" indent="-190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2921000" marR="0" lvl="8" indent="-190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white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w/ title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>
            <a:spLocks noGrp="1"/>
          </p:cNvSpPr>
          <p:nvPr>
            <p:ph type="title"/>
          </p:nvPr>
        </p:nvSpPr>
        <p:spPr>
          <a:xfrm>
            <a:off x="328613" y="415604"/>
            <a:ext cx="8503920" cy="41148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Lato"/>
              <a:buNone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l" rtl="0">
              <a:spcBef>
                <a:spcPts val="0"/>
              </a:spcBef>
              <a:buNone/>
              <a:defRPr sz="1100"/>
            </a:lvl2pPr>
            <a:lvl3pPr marL="0" marR="0" lvl="2" indent="0" algn="l" rtl="0">
              <a:spcBef>
                <a:spcPts val="0"/>
              </a:spcBef>
              <a:buNone/>
              <a:defRPr sz="1100"/>
            </a:lvl3pPr>
            <a:lvl4pPr marL="0" marR="0" lvl="3" indent="0" algn="l" rtl="0">
              <a:spcBef>
                <a:spcPts val="0"/>
              </a:spcBef>
              <a:buNone/>
              <a:defRPr sz="1100"/>
            </a:lvl4pPr>
            <a:lvl5pPr marL="0" marR="0" lvl="4" indent="0" algn="l" rtl="0">
              <a:spcBef>
                <a:spcPts val="0"/>
              </a:spcBef>
              <a:buNone/>
              <a:defRPr sz="1100"/>
            </a:lvl5pPr>
            <a:lvl6pPr marL="0" marR="0" lvl="5" indent="0" algn="l" rtl="0">
              <a:spcBef>
                <a:spcPts val="0"/>
              </a:spcBef>
              <a:buNone/>
              <a:defRPr sz="1100"/>
            </a:lvl6pPr>
            <a:lvl7pPr marL="0" marR="0" lvl="6" indent="0" algn="l" rtl="0">
              <a:spcBef>
                <a:spcPts val="0"/>
              </a:spcBef>
              <a:buNone/>
              <a:defRPr sz="1100"/>
            </a:lvl7pPr>
            <a:lvl8pPr marL="0" marR="0" lvl="7" indent="0" algn="l" rtl="0">
              <a:spcBef>
                <a:spcPts val="0"/>
              </a:spcBef>
              <a:buNone/>
              <a:defRPr sz="1100"/>
            </a:lvl8pPr>
            <a:lvl9pPr marL="0" marR="0" lvl="8" indent="0" algn="l" rtl="0">
              <a:spcBef>
                <a:spcPts val="0"/>
              </a:spcBef>
              <a:buNone/>
              <a:defRPr sz="1100"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body" idx="1"/>
          </p:nvPr>
        </p:nvSpPr>
        <p:spPr>
          <a:xfrm>
            <a:off x="328612" y="1115170"/>
            <a:ext cx="4120141" cy="319608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39700" marR="0" lvl="0" indent="47624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59FD"/>
              </a:buClr>
              <a:buSzPct val="4074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139700" marR="0" lvl="1" indent="19684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59FD"/>
              </a:buClr>
              <a:buSzPct val="5238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279400" marR="0" lvl="2" indent="196849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59FD"/>
              </a:buClr>
              <a:buSzPct val="73333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406400" marR="0" lvl="3" indent="209549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59FD"/>
              </a:buClr>
              <a:buSzPct val="78571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546100" marR="0" lvl="4" indent="209549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59FD"/>
              </a:buClr>
              <a:buSzPct val="91666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1892300" marR="0" lvl="5" indent="-44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5BC46"/>
              </a:buClr>
              <a:buSzPct val="122221"/>
              <a:buFont typeface="Arial"/>
              <a:buChar char="•"/>
              <a:defRPr sz="900" b="0" i="0" u="none" strike="noStrike" cap="none">
                <a:solidFill>
                  <a:srgbClr val="95BC46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2235200" marR="0" lvl="6" indent="-190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2578100" marR="0" lvl="7" indent="-190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2921000" marR="0" lvl="8" indent="-190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2"/>
          </p:nvPr>
        </p:nvSpPr>
        <p:spPr>
          <a:xfrm>
            <a:off x="4580573" y="1115170"/>
            <a:ext cx="4120141" cy="319608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39700" marR="0" lvl="0" indent="47624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59FD"/>
              </a:buClr>
              <a:buSzPct val="4074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139700" marR="0" lvl="1" indent="19684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59FD"/>
              </a:buClr>
              <a:buSzPct val="5238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279400" marR="0" lvl="2" indent="196849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59FD"/>
              </a:buClr>
              <a:buSzPct val="73333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406400" marR="0" lvl="3" indent="209549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59FD"/>
              </a:buClr>
              <a:buSzPct val="78571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546100" marR="0" lvl="4" indent="209549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59FD"/>
              </a:buClr>
              <a:buSzPct val="91666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1892300" marR="0" lvl="5" indent="-44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5BC46"/>
              </a:buClr>
              <a:buSzPct val="122221"/>
              <a:buFont typeface="Arial"/>
              <a:buChar char="•"/>
              <a:defRPr sz="900" b="0" i="0" u="none" strike="noStrike" cap="none">
                <a:solidFill>
                  <a:srgbClr val="95BC46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2235200" marR="0" lvl="6" indent="-190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2578100" marR="0" lvl="7" indent="-190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2921000" marR="0" lvl="8" indent="-190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pic>
        <p:nvPicPr>
          <p:cNvPr id="31" name="Shape 3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117339" y="4560889"/>
            <a:ext cx="413290" cy="41329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Shape 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30418" y="0"/>
            <a:ext cx="620166" cy="5155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28613" y="304137"/>
            <a:ext cx="8408190" cy="96387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Lato"/>
              <a:buNone/>
              <a:defRPr sz="3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l" rtl="0">
              <a:spcBef>
                <a:spcPts val="0"/>
              </a:spcBef>
              <a:buNone/>
              <a:defRPr sz="1100"/>
            </a:lvl2pPr>
            <a:lvl3pPr marL="0" marR="0" lvl="2" indent="0" algn="l" rtl="0">
              <a:spcBef>
                <a:spcPts val="0"/>
              </a:spcBef>
              <a:buNone/>
              <a:defRPr sz="1100"/>
            </a:lvl3pPr>
            <a:lvl4pPr marL="0" marR="0" lvl="3" indent="0" algn="l" rtl="0">
              <a:spcBef>
                <a:spcPts val="0"/>
              </a:spcBef>
              <a:buNone/>
              <a:defRPr sz="1100"/>
            </a:lvl4pPr>
            <a:lvl5pPr marL="0" marR="0" lvl="4" indent="0" algn="l" rtl="0">
              <a:spcBef>
                <a:spcPts val="0"/>
              </a:spcBef>
              <a:buNone/>
              <a:defRPr sz="1100"/>
            </a:lvl5pPr>
            <a:lvl6pPr marL="0" marR="0" lvl="5" indent="0" algn="l" rtl="0">
              <a:spcBef>
                <a:spcPts val="0"/>
              </a:spcBef>
              <a:buNone/>
              <a:defRPr sz="1100"/>
            </a:lvl6pPr>
            <a:lvl7pPr marL="0" marR="0" lvl="6" indent="0" algn="l" rtl="0">
              <a:spcBef>
                <a:spcPts val="0"/>
              </a:spcBef>
              <a:buNone/>
              <a:defRPr sz="1100"/>
            </a:lvl7pPr>
            <a:lvl8pPr marL="0" marR="0" lvl="7" indent="0" algn="l" rtl="0">
              <a:spcBef>
                <a:spcPts val="0"/>
              </a:spcBef>
              <a:buNone/>
              <a:defRPr sz="1100"/>
            </a:lvl8pPr>
            <a:lvl9pPr marL="0" marR="0" lvl="8" indent="0" algn="l" rtl="0">
              <a:spcBef>
                <a:spcPts val="0"/>
              </a:spcBef>
              <a:buNone/>
              <a:defRPr sz="1100"/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28613" y="1526650"/>
            <a:ext cx="8408190" cy="310606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39700" marR="0" lvl="0" indent="476248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3C59FD"/>
              </a:buClr>
              <a:buSzPct val="4074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279400" marR="0" lvl="1" indent="31114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C59FD"/>
              </a:buClr>
              <a:buSzPct val="5238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406400" marR="0" lvl="2" indent="285749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C59FD"/>
              </a:buClr>
              <a:buSzPct val="73333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546100" marR="0" lvl="3" indent="273049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C59FD"/>
              </a:buClr>
              <a:buSzPct val="78571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685800" marR="0" lvl="4" indent="260349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C59FD"/>
              </a:buClr>
              <a:buSzPct val="91666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1892300" marR="0" lvl="5" indent="-444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5BC46"/>
              </a:buClr>
              <a:buSzPct val="122221"/>
              <a:buFont typeface="Arial"/>
              <a:buChar char="•"/>
              <a:defRPr sz="900" b="0" i="0" u="none" strike="noStrike" cap="none">
                <a:solidFill>
                  <a:srgbClr val="95BC46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2235200" marR="0" lvl="6" indent="-190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2578100" marR="0" lvl="7" indent="-190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2921000" marR="0" lvl="8" indent="-190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4" Type="http://schemas.openxmlformats.org/officeDocument/2006/relationships/image" Target="../media/image15.gif"/><Relationship Id="rId5" Type="http://schemas.openxmlformats.org/officeDocument/2006/relationships/image" Target="../media/image16.gif"/><Relationship Id="rId6" Type="http://schemas.openxmlformats.org/officeDocument/2006/relationships/image" Target="../media/image17.gi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lexziskind1/nativescript-oauth" TargetMode="External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4" Type="http://schemas.openxmlformats.org/officeDocument/2006/relationships/image" Target="../media/image25.jpg"/><Relationship Id="rId5" Type="http://schemas.openxmlformats.org/officeDocument/2006/relationships/image" Target="../media/image26.jp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5.png"/><Relationship Id="rId12" Type="http://schemas.openxmlformats.org/officeDocument/2006/relationships/image" Target="../media/image36.jpg"/><Relationship Id="rId13" Type="http://schemas.openxmlformats.org/officeDocument/2006/relationships/image" Target="../media/image37.jpg"/><Relationship Id="rId14" Type="http://schemas.openxmlformats.org/officeDocument/2006/relationships/image" Target="../media/image38.jpg"/><Relationship Id="rId15" Type="http://schemas.openxmlformats.org/officeDocument/2006/relationships/image" Target="../media/image39.jpg"/><Relationship Id="rId16" Type="http://schemas.openxmlformats.org/officeDocument/2006/relationships/image" Target="../media/image40.jpg"/><Relationship Id="rId17" Type="http://schemas.openxmlformats.org/officeDocument/2006/relationships/image" Target="../media/image41.jpg"/><Relationship Id="rId18" Type="http://schemas.openxmlformats.org/officeDocument/2006/relationships/image" Target="../media/image42.jp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7.png"/><Relationship Id="rId4" Type="http://schemas.openxmlformats.org/officeDocument/2006/relationships/image" Target="../media/image28.jpg"/><Relationship Id="rId5" Type="http://schemas.openxmlformats.org/officeDocument/2006/relationships/image" Target="../media/image29.jpg"/><Relationship Id="rId6" Type="http://schemas.openxmlformats.org/officeDocument/2006/relationships/image" Target="../media/image30.jpg"/><Relationship Id="rId7" Type="http://schemas.openxmlformats.org/officeDocument/2006/relationships/image" Target="../media/image31.jpg"/><Relationship Id="rId8" Type="http://schemas.openxmlformats.org/officeDocument/2006/relationships/image" Target="../media/image32.png"/><Relationship Id="rId9" Type="http://schemas.openxmlformats.org/officeDocument/2006/relationships/image" Target="../media/image33.jpg"/><Relationship Id="rId10" Type="http://schemas.openxmlformats.org/officeDocument/2006/relationships/image" Target="../media/image34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tinyurl.com/nativeScriptSlack" TargetMode="External"/><Relationship Id="rId4" Type="http://schemas.openxmlformats.org/officeDocument/2006/relationships/image" Target="../media/image43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hyperlink" Target="http://tinyurl.com/nativeScriptSlack" TargetMode="Externa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hyperlink" Target="http://stackoverflow.com/tags/nativescript/" TargetMode="Externa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gi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>
            <a:spLocks noGrp="1"/>
          </p:cNvSpPr>
          <p:nvPr>
            <p:ph type="ctrTitle"/>
          </p:nvPr>
        </p:nvSpPr>
        <p:spPr>
          <a:xfrm>
            <a:off x="281274" y="1749875"/>
            <a:ext cx="7517700" cy="1220700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Lato"/>
              <a:buNone/>
            </a:pPr>
            <a:r>
              <a:rPr lang="en" sz="6000" b="1"/>
              <a:t>What’s new with NativeScript! </a:t>
            </a:r>
            <a:r>
              <a:rPr lang="en" sz="6000"/>
              <a:t>🔥</a:t>
            </a:r>
            <a:r>
              <a:rPr lang="en" sz="6000" b="1"/>
              <a:t> </a:t>
            </a:r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281281" y="3349474"/>
            <a:ext cx="6408300" cy="4464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59FD"/>
              </a:buClr>
              <a:buSzPct val="25000"/>
              <a:buFont typeface="Arial"/>
              <a:buNone/>
            </a:pPr>
            <a:r>
              <a:rPr lang="en"/>
              <a:t>2.3 is ready to rock!</a:t>
            </a:r>
          </a:p>
        </p:txBody>
      </p:sp>
      <p:pic>
        <p:nvPicPr>
          <p:cNvPr id="39" name="Shape 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87074" y="4241074"/>
            <a:ext cx="1911900" cy="64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>
            <a:spLocks noGrp="1"/>
          </p:cNvSpPr>
          <p:nvPr>
            <p:ph type="title"/>
          </p:nvPr>
        </p:nvSpPr>
        <p:spPr>
          <a:xfrm>
            <a:off x="328613" y="393033"/>
            <a:ext cx="8503800" cy="411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It makes a difference ⏱ </a:t>
            </a:r>
          </a:p>
        </p:txBody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328600" y="1350170"/>
            <a:ext cx="8503500" cy="82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tns build android --bundle</a:t>
            </a:r>
          </a:p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3" name="Shape 93"/>
          <p:cNvSpPr txBox="1"/>
          <p:nvPr/>
        </p:nvSpPr>
        <p:spPr>
          <a:xfrm>
            <a:off x="1379621" y="1917037"/>
            <a:ext cx="7947600" cy="2812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139700" lvl="0" indent="476248" rtl="0">
              <a:spcBef>
                <a:spcPts val="0"/>
              </a:spcBef>
              <a:buNone/>
            </a:pPr>
            <a:r>
              <a:rPr lang="en-US" sz="2700" b="1" smtClean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~</a:t>
            </a:r>
            <a:r>
              <a:rPr lang="en" sz="2700" b="1" dirty="0" smtClean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35</a:t>
            </a:r>
            <a:r>
              <a:rPr lang="en" sz="2700" b="1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% reduction in app </a:t>
            </a:r>
            <a:r>
              <a:rPr lang="en-US" sz="2700" b="1" dirty="0" smtClean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size</a:t>
            </a:r>
            <a:endParaRPr lang="en" sz="2700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>
            <a:spLocks noGrp="1"/>
          </p:cNvSpPr>
          <p:nvPr>
            <p:ph type="title"/>
          </p:nvPr>
        </p:nvSpPr>
        <p:spPr>
          <a:xfrm>
            <a:off x="328613" y="393033"/>
            <a:ext cx="8503800" cy="411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Threading ⛓</a:t>
            </a:r>
          </a:p>
        </p:txBody>
      </p:sp>
      <p:sp>
        <p:nvSpPr>
          <p:cNvPr id="99" name="Shape 99"/>
          <p:cNvSpPr txBox="1">
            <a:spLocks noGrp="1"/>
          </p:cNvSpPr>
          <p:nvPr>
            <p:ph type="body" idx="1"/>
          </p:nvPr>
        </p:nvSpPr>
        <p:spPr>
          <a:xfrm>
            <a:off x="328612" y="1350167"/>
            <a:ext cx="8503500" cy="2658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r>
              <a:rPr lang="en"/>
              <a:t>NativeScript = single threaded, by default 🔗</a:t>
            </a:r>
          </a:p>
          <a:p>
            <a:pPr marL="0" lvl="0" indent="0" rtl="0">
              <a:spcBef>
                <a:spcPts val="0"/>
              </a:spcBef>
              <a:buNone/>
            </a:pPr>
            <a:endParaRPr/>
          </a:p>
          <a:p>
            <a:pPr marL="457200" lvl="0" indent="-228600" rtl="0">
              <a:spcBef>
                <a:spcPts val="0"/>
              </a:spcBef>
            </a:pPr>
            <a:r>
              <a:rPr lang="en"/>
              <a:t>Samples for background execution are now available.</a:t>
            </a:r>
          </a:p>
          <a:p>
            <a:pPr marL="0" lvl="0" indent="0" rtl="0">
              <a:spcBef>
                <a:spcPts val="0"/>
              </a:spcBef>
              <a:buNone/>
            </a:pPr>
            <a:endParaRPr/>
          </a:p>
          <a:p>
            <a:pPr marL="457200" lvl="0" indent="-228600" rtl="0">
              <a:spcBef>
                <a:spcPts val="0"/>
              </a:spcBef>
            </a:pPr>
            <a:r>
              <a:rPr lang="en"/>
              <a:t>WebWorkers API coming soon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>
            <a:spLocks noGrp="1"/>
          </p:cNvSpPr>
          <p:nvPr>
            <p:ph type="title"/>
          </p:nvPr>
        </p:nvSpPr>
        <p:spPr>
          <a:xfrm>
            <a:off x="328613" y="393033"/>
            <a:ext cx="8503800" cy="411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Angular 😍</a:t>
            </a:r>
          </a:p>
        </p:txBody>
      </p:sp>
      <p:sp>
        <p:nvSpPr>
          <p:cNvPr id="105" name="Shape 105"/>
          <p:cNvSpPr txBox="1">
            <a:spLocks noGrp="1"/>
          </p:cNvSpPr>
          <p:nvPr>
            <p:ph type="body" idx="1"/>
          </p:nvPr>
        </p:nvSpPr>
        <p:spPr>
          <a:xfrm>
            <a:off x="328612" y="1350167"/>
            <a:ext cx="8503500" cy="2658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r>
              <a:rPr lang="en"/>
              <a:t>Angular 2 final—Now 100% more a thing 🎉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328613" y="393033"/>
            <a:ext cx="8503800" cy="411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@next builds</a:t>
            </a: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328775" y="1117969"/>
            <a:ext cx="8503500" cy="644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npm install -g nativescript@next</a:t>
            </a:r>
          </a:p>
        </p:txBody>
      </p:sp>
      <p:pic>
        <p:nvPicPr>
          <p:cNvPr id="112" name="Shape 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2450" y="2076025"/>
            <a:ext cx="3067050" cy="274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 txBox="1">
            <a:spLocks noGrp="1"/>
          </p:cNvSpPr>
          <p:nvPr>
            <p:ph type="body" idx="1"/>
          </p:nvPr>
        </p:nvSpPr>
        <p:spPr>
          <a:xfrm>
            <a:off x="977275" y="240025"/>
            <a:ext cx="7001100" cy="4457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Tooling 🔧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>
            <a:spLocks noGrp="1"/>
          </p:cNvSpPr>
          <p:nvPr>
            <p:ph type="title"/>
          </p:nvPr>
        </p:nvSpPr>
        <p:spPr>
          <a:xfrm>
            <a:off x="328613" y="393033"/>
            <a:ext cx="8503800" cy="411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Tooling 🔧</a:t>
            </a:r>
          </a:p>
        </p:txBody>
      </p:sp>
      <p:sp>
        <p:nvSpPr>
          <p:cNvPr id="123" name="Shape 123"/>
          <p:cNvSpPr txBox="1">
            <a:spLocks noGrp="1"/>
          </p:cNvSpPr>
          <p:nvPr>
            <p:ph type="body" idx="1"/>
          </p:nvPr>
        </p:nvSpPr>
        <p:spPr>
          <a:xfrm>
            <a:off x="328612" y="1350167"/>
            <a:ext cx="8503500" cy="2658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r>
              <a:rPr lang="en"/>
              <a:t>Theme 🎨</a:t>
            </a:r>
          </a:p>
          <a:p>
            <a:pPr marL="0" lvl="0" indent="0" rtl="0">
              <a:spcBef>
                <a:spcPts val="0"/>
              </a:spcBef>
              <a:buNone/>
            </a:pPr>
            <a:endParaRPr/>
          </a:p>
          <a:p>
            <a:pPr marL="457200" lvl="0" indent="-228600" rtl="0">
              <a:spcBef>
                <a:spcPts val="0"/>
              </a:spcBef>
            </a:pPr>
            <a:r>
              <a:rPr lang="en"/>
              <a:t>Code Samples 💻</a:t>
            </a:r>
          </a:p>
          <a:p>
            <a:pPr marL="0" lvl="0" indent="0" rtl="0">
              <a:spcBef>
                <a:spcPts val="0"/>
              </a:spcBef>
              <a:buNone/>
            </a:pPr>
            <a:endParaRPr/>
          </a:p>
          <a:p>
            <a:pPr marL="457200" lvl="0" indent="-228600" rtl="0">
              <a:spcBef>
                <a:spcPts val="0"/>
              </a:spcBef>
            </a:pPr>
            <a:r>
              <a:rPr lang="en"/>
              <a:t>UI for NativeScript </a:t>
            </a:r>
            <a:r>
              <a:rPr lang="en" sz="3600" b="1"/>
              <a:t>📅📈📊</a:t>
            </a:r>
          </a:p>
          <a:p>
            <a:pPr marL="0" lvl="0" indent="0" rtl="0">
              <a:spcBef>
                <a:spcPts val="0"/>
              </a:spcBef>
              <a:buNone/>
            </a:pPr>
            <a:endParaRPr/>
          </a:p>
          <a:p>
            <a:pPr marL="457200" lvl="0" indent="-228600" rtl="0">
              <a:spcBef>
                <a:spcPts val="0"/>
              </a:spcBef>
            </a:pPr>
            <a:r>
              <a:rPr lang="en"/>
              <a:t>Telerik Platform 📱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 txBox="1">
            <a:spLocks noGrp="1"/>
          </p:cNvSpPr>
          <p:nvPr>
            <p:ph type="title"/>
          </p:nvPr>
        </p:nvSpPr>
        <p:spPr>
          <a:xfrm>
            <a:off x="328613" y="393033"/>
            <a:ext cx="8503800" cy="411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Theme 🎨</a:t>
            </a:r>
          </a:p>
        </p:txBody>
      </p:sp>
      <p:pic>
        <p:nvPicPr>
          <p:cNvPr id="129" name="Shape 1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185500" y="635537"/>
            <a:ext cx="4801375" cy="4801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Shape 1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64300" y="605599"/>
            <a:ext cx="2742949" cy="470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Shape 1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59150" y="598612"/>
            <a:ext cx="4875250" cy="487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Shape 1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55350" y="605577"/>
            <a:ext cx="2742949" cy="47024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 txBox="1">
            <a:spLocks noGrp="1"/>
          </p:cNvSpPr>
          <p:nvPr>
            <p:ph type="title"/>
          </p:nvPr>
        </p:nvSpPr>
        <p:spPr>
          <a:xfrm>
            <a:off x="328613" y="393033"/>
            <a:ext cx="8503800" cy="411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Code Samples 💻</a:t>
            </a:r>
          </a:p>
        </p:txBody>
      </p:sp>
      <p:pic>
        <p:nvPicPr>
          <p:cNvPr id="138" name="Shape 1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7250" y="931050"/>
            <a:ext cx="6236325" cy="4369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Shape 1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118675" y="605599"/>
            <a:ext cx="4879450" cy="487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Shape 1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7695" y="2467470"/>
            <a:ext cx="2729274" cy="2610352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Shape 145"/>
          <p:cNvSpPr txBox="1">
            <a:spLocks noGrp="1"/>
          </p:cNvSpPr>
          <p:nvPr>
            <p:ph type="title"/>
          </p:nvPr>
        </p:nvSpPr>
        <p:spPr>
          <a:xfrm>
            <a:off x="328613" y="393033"/>
            <a:ext cx="8503800" cy="411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UI for NativeScript 📅📈📊</a:t>
            </a:r>
          </a:p>
        </p:txBody>
      </p:sp>
      <p:sp>
        <p:nvSpPr>
          <p:cNvPr id="146" name="Shape 146"/>
          <p:cNvSpPr txBox="1">
            <a:spLocks noGrp="1"/>
          </p:cNvSpPr>
          <p:nvPr>
            <p:ph type="body" idx="1"/>
          </p:nvPr>
        </p:nvSpPr>
        <p:spPr>
          <a:xfrm>
            <a:off x="328787" y="1073892"/>
            <a:ext cx="8503500" cy="2658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>
              <a:spcBef>
                <a:spcPts val="0"/>
              </a:spcBef>
            </a:pPr>
            <a:r>
              <a:rPr lang="en"/>
              <a:t>We already have...</a:t>
            </a:r>
          </a:p>
        </p:txBody>
      </p:sp>
      <p:pic>
        <p:nvPicPr>
          <p:cNvPr id="147" name="Shape 1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3075" y="1857450"/>
            <a:ext cx="2161424" cy="2286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Shape 1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05995" y="925975"/>
            <a:ext cx="2729274" cy="242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Shape 1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84501" y="3029849"/>
            <a:ext cx="2461525" cy="2113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 txBox="1">
            <a:spLocks noGrp="1"/>
          </p:cNvSpPr>
          <p:nvPr>
            <p:ph type="title"/>
          </p:nvPr>
        </p:nvSpPr>
        <p:spPr>
          <a:xfrm>
            <a:off x="328613" y="393033"/>
            <a:ext cx="8503800" cy="411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UI for NativeScript 📅📈📊</a:t>
            </a:r>
          </a:p>
        </p:txBody>
      </p:sp>
      <p:sp>
        <p:nvSpPr>
          <p:cNvPr id="155" name="Shape 155"/>
          <p:cNvSpPr txBox="1">
            <a:spLocks noGrp="1"/>
          </p:cNvSpPr>
          <p:nvPr>
            <p:ph type="body" idx="1"/>
          </p:nvPr>
        </p:nvSpPr>
        <p:spPr>
          <a:xfrm>
            <a:off x="328612" y="1350167"/>
            <a:ext cx="8503500" cy="2658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r>
              <a:rPr lang="en"/>
              <a:t>Dataform is new!</a:t>
            </a:r>
          </a:p>
        </p:txBody>
      </p:sp>
      <p:pic>
        <p:nvPicPr>
          <p:cNvPr id="156" name="Shape 1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77248" y="1194500"/>
            <a:ext cx="2188525" cy="3645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Shape 1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37418" y="1194500"/>
            <a:ext cx="2053755" cy="3645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/>
          <p:nvPr/>
        </p:nvSpPr>
        <p:spPr>
          <a:xfrm>
            <a:off x="1650256" y="1377732"/>
            <a:ext cx="4939493" cy="746358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" sz="4400" b="1"/>
              <a:t>🎉 TJ and Jen 🎈</a:t>
            </a:r>
          </a:p>
        </p:txBody>
      </p:sp>
      <p:sp>
        <p:nvSpPr>
          <p:cNvPr id="45" name="Shape 45"/>
          <p:cNvSpPr txBox="1"/>
          <p:nvPr/>
        </p:nvSpPr>
        <p:spPr>
          <a:xfrm>
            <a:off x="2171052" y="2360050"/>
            <a:ext cx="3897900" cy="561600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B2CB"/>
              </a:buClr>
              <a:buSzPct val="25000"/>
              <a:buFont typeface="Arial"/>
              <a:buNone/>
            </a:pPr>
            <a:r>
              <a:rPr lang="en" sz="3200" b="0" i="0" u="none" strike="noStrike" cap="none">
                <a:solidFill>
                  <a:srgbClr val="12B2CB"/>
                </a:solidFill>
                <a:latin typeface="Arial"/>
                <a:ea typeface="Arial"/>
                <a:cs typeface="Arial"/>
                <a:sym typeface="Arial"/>
              </a:rPr>
              <a:t>@</a:t>
            </a:r>
            <a:r>
              <a:rPr lang="en" sz="3200">
                <a:solidFill>
                  <a:srgbClr val="12B2CB"/>
                </a:solidFill>
              </a:rPr>
              <a:t>tjvantoll @jenlooper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 txBox="1">
            <a:spLocks noGrp="1"/>
          </p:cNvSpPr>
          <p:nvPr>
            <p:ph type="title"/>
          </p:nvPr>
        </p:nvSpPr>
        <p:spPr>
          <a:xfrm>
            <a:off x="328613" y="393033"/>
            <a:ext cx="8503800" cy="411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Telerik Platform 📱</a:t>
            </a:r>
          </a:p>
        </p:txBody>
      </p:sp>
      <p:pic>
        <p:nvPicPr>
          <p:cNvPr id="163" name="Shape 1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8625" y="1062150"/>
            <a:ext cx="3936300" cy="270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Shape 1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49148" y="1714524"/>
            <a:ext cx="4142048" cy="3232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 txBox="1">
            <a:spLocks noGrp="1"/>
          </p:cNvSpPr>
          <p:nvPr>
            <p:ph type="body" idx="1"/>
          </p:nvPr>
        </p:nvSpPr>
        <p:spPr>
          <a:xfrm>
            <a:off x="977266" y="240030"/>
            <a:ext cx="6583800" cy="4457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Plugins 🔌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 txBox="1">
            <a:spLocks noGrp="1"/>
          </p:cNvSpPr>
          <p:nvPr>
            <p:ph type="title"/>
          </p:nvPr>
        </p:nvSpPr>
        <p:spPr>
          <a:xfrm>
            <a:off x="328613" y="393033"/>
            <a:ext cx="8503800" cy="411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Plugins 🔌</a:t>
            </a:r>
          </a:p>
        </p:txBody>
      </p:sp>
      <p:sp>
        <p:nvSpPr>
          <p:cNvPr id="175" name="Shape 175"/>
          <p:cNvSpPr txBox="1">
            <a:spLocks noGrp="1"/>
          </p:cNvSpPr>
          <p:nvPr>
            <p:ph type="body" idx="1"/>
          </p:nvPr>
        </p:nvSpPr>
        <p:spPr>
          <a:xfrm>
            <a:off x="328612" y="1350167"/>
            <a:ext cx="8503500" cy="2658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r>
              <a:rPr lang="en"/>
              <a:t>250+ plugins on npm!</a:t>
            </a:r>
          </a:p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 txBox="1">
            <a:spLocks noGrp="1"/>
          </p:cNvSpPr>
          <p:nvPr>
            <p:ph type="title"/>
          </p:nvPr>
        </p:nvSpPr>
        <p:spPr>
          <a:xfrm>
            <a:off x="328613" y="393033"/>
            <a:ext cx="8503800" cy="411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OAuth🔑</a:t>
            </a:r>
          </a:p>
        </p:txBody>
      </p:sp>
      <p:sp>
        <p:nvSpPr>
          <p:cNvPr id="181" name="Shape 181"/>
          <p:cNvSpPr txBox="1">
            <a:spLocks noGrp="1"/>
          </p:cNvSpPr>
          <p:nvPr>
            <p:ph type="body" idx="1"/>
          </p:nvPr>
        </p:nvSpPr>
        <p:spPr>
          <a:xfrm>
            <a:off x="320250" y="3679519"/>
            <a:ext cx="8503500" cy="618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https://github.com/alexziskind1/nativescript-oauth</a:t>
            </a:r>
            <a:r>
              <a:rPr lang="en"/>
              <a:t> </a:t>
            </a:r>
          </a:p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  <p:pic>
        <p:nvPicPr>
          <p:cNvPr id="182" name="Shape 1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37237" y="578424"/>
            <a:ext cx="2886575" cy="2874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 txBox="1">
            <a:spLocks noGrp="1"/>
          </p:cNvSpPr>
          <p:nvPr>
            <p:ph type="title"/>
          </p:nvPr>
        </p:nvSpPr>
        <p:spPr>
          <a:xfrm>
            <a:off x="328613" y="393033"/>
            <a:ext cx="8503800" cy="411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Firebase 🔥</a:t>
            </a:r>
          </a:p>
        </p:txBody>
      </p:sp>
      <p:pic>
        <p:nvPicPr>
          <p:cNvPr id="188" name="Shape 1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0600" y="900074"/>
            <a:ext cx="7059850" cy="4243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 txBox="1">
            <a:spLocks noGrp="1"/>
          </p:cNvSpPr>
          <p:nvPr>
            <p:ph type="title"/>
          </p:nvPr>
        </p:nvSpPr>
        <p:spPr>
          <a:xfrm>
            <a:off x="328613" y="393033"/>
            <a:ext cx="8503800" cy="411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Top Ten Plugins (by npm downloads) 🔌</a:t>
            </a:r>
          </a:p>
        </p:txBody>
      </p:sp>
      <p:sp>
        <p:nvSpPr>
          <p:cNvPr id="194" name="Shape 194"/>
          <p:cNvSpPr txBox="1">
            <a:spLocks noGrp="1"/>
          </p:cNvSpPr>
          <p:nvPr>
            <p:ph type="body" idx="1"/>
          </p:nvPr>
        </p:nvSpPr>
        <p:spPr>
          <a:xfrm>
            <a:off x="241175" y="1296174"/>
            <a:ext cx="4500600" cy="3753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17500" rtl="0">
              <a:spcBef>
                <a:spcPts val="0"/>
              </a:spcBef>
              <a:buSzPct val="100000"/>
            </a:pPr>
            <a:r>
              <a:rPr lang="en" sz="1400"/>
              <a:t>10) 💸  </a:t>
            </a:r>
            <a:r>
              <a:rPr lang="en" sz="1400" b="1"/>
              <a:t>nativescript-paypal </a:t>
            </a:r>
            <a:r>
              <a:rPr lang="en" sz="1400"/>
              <a:t>(3,852) </a:t>
            </a:r>
          </a:p>
          <a:p>
            <a:pPr marL="914400" lvl="1" indent="-317500" rtl="0">
              <a:spcBef>
                <a:spcPts val="0"/>
              </a:spcBef>
              <a:buSzPct val="100000"/>
              <a:buFont typeface="Lato"/>
            </a:pPr>
            <a:r>
              <a:rPr lang="en" sz="1400"/>
              <a:t>Marcel Kloubert </a:t>
            </a:r>
          </a:p>
          <a:p>
            <a:pPr marL="457200" lvl="0" indent="0" rtl="0">
              <a:spcBef>
                <a:spcPts val="0"/>
              </a:spcBef>
              <a:buNone/>
            </a:pPr>
            <a:endParaRPr sz="1400"/>
          </a:p>
          <a:p>
            <a:pPr marL="457200" lvl="0" indent="-317500" rtl="0">
              <a:spcBef>
                <a:spcPts val="0"/>
              </a:spcBef>
              <a:buSzPct val="100000"/>
              <a:buFont typeface="Lato"/>
            </a:pPr>
            <a:r>
              <a:rPr lang="en" sz="1400"/>
              <a:t>9) 🌐  </a:t>
            </a:r>
            <a:r>
              <a:rPr lang="en" sz="1400" b="1"/>
              <a:t>nativescript-grid-view </a:t>
            </a:r>
            <a:r>
              <a:rPr lang="en" sz="1400"/>
              <a:t>(4,006)</a:t>
            </a:r>
          </a:p>
          <a:p>
            <a:pPr marL="914400" lvl="1" indent="-317500" rtl="0">
              <a:spcBef>
                <a:spcPts val="0"/>
              </a:spcBef>
              <a:buSzPct val="100000"/>
              <a:buFont typeface="Lato"/>
            </a:pPr>
            <a:r>
              <a:rPr lang="en" sz="1400"/>
              <a:t>Peter Staev </a:t>
            </a:r>
          </a:p>
          <a:p>
            <a:pPr marL="457200" lvl="0" indent="0" rtl="0">
              <a:spcBef>
                <a:spcPts val="0"/>
              </a:spcBef>
              <a:buNone/>
            </a:pPr>
            <a:endParaRPr sz="1400"/>
          </a:p>
          <a:p>
            <a:pPr marL="457200" lvl="0" indent="-317500" rtl="0">
              <a:spcBef>
                <a:spcPts val="0"/>
              </a:spcBef>
              <a:buSzPct val="100000"/>
              <a:buFont typeface="Lato"/>
            </a:pPr>
            <a:r>
              <a:rPr lang="en" sz="1400"/>
              <a:t>8) ⛅  </a:t>
            </a:r>
            <a:r>
              <a:rPr lang="en" sz="1400" b="1"/>
              <a:t>nativescript-floatingactionbutton </a:t>
            </a:r>
            <a:r>
              <a:rPr lang="en" sz="1400"/>
              <a:t>(4,916)</a:t>
            </a:r>
          </a:p>
          <a:p>
            <a:pPr marL="914400" lvl="1" indent="-317500" rtl="0">
              <a:spcBef>
                <a:spcPts val="0"/>
              </a:spcBef>
              <a:buSzPct val="100000"/>
              <a:buFont typeface="Lato"/>
            </a:pPr>
            <a:r>
              <a:rPr lang="en" sz="1400"/>
              <a:t>Brad Martin </a:t>
            </a:r>
          </a:p>
          <a:p>
            <a:pPr marL="457200" lvl="0" indent="0" rtl="0">
              <a:spcBef>
                <a:spcPts val="0"/>
              </a:spcBef>
              <a:buNone/>
            </a:pPr>
            <a:endParaRPr sz="1400"/>
          </a:p>
          <a:p>
            <a:pPr marL="457200" lvl="0" indent="-317500" rtl="0">
              <a:spcBef>
                <a:spcPts val="0"/>
              </a:spcBef>
              <a:buSzPct val="100000"/>
            </a:pPr>
            <a:r>
              <a:rPr lang="en" sz="1400"/>
              <a:t>7) 📬  </a:t>
            </a:r>
            <a:r>
              <a:rPr lang="en" sz="1400" b="1"/>
              <a:t>nativescript-sqlite</a:t>
            </a:r>
            <a:r>
              <a:rPr lang="en" sz="1400"/>
              <a:t> (5,108)</a:t>
            </a:r>
          </a:p>
          <a:p>
            <a:pPr marL="914400" lvl="1" indent="-317500" rtl="0">
              <a:spcBef>
                <a:spcPts val="0"/>
              </a:spcBef>
              <a:buSzPct val="100000"/>
            </a:pPr>
            <a:r>
              <a:rPr lang="en" sz="1400"/>
              <a:t>Nathanael Anderson </a:t>
            </a:r>
          </a:p>
          <a:p>
            <a:pPr marL="457200" lvl="0" indent="0" rtl="0">
              <a:spcBef>
                <a:spcPts val="0"/>
              </a:spcBef>
              <a:buNone/>
            </a:pPr>
            <a:endParaRPr sz="1400"/>
          </a:p>
          <a:p>
            <a:pPr marL="457200" lvl="0" indent="-317500" rtl="0">
              <a:spcBef>
                <a:spcPts val="0"/>
              </a:spcBef>
              <a:buSzPct val="100000"/>
              <a:buFont typeface="Lato"/>
            </a:pPr>
            <a:r>
              <a:rPr lang="en" sz="1400"/>
              <a:t>6) 🗺  </a:t>
            </a:r>
            <a:r>
              <a:rPr lang="en" sz="1400" b="1"/>
              <a:t>nativescript-google-maps-sdk</a:t>
            </a:r>
            <a:r>
              <a:rPr lang="en" sz="1400"/>
              <a:t> (5,266)</a:t>
            </a:r>
          </a:p>
          <a:p>
            <a:pPr marL="914400" lvl="1" indent="-317500" rtl="0">
              <a:spcBef>
                <a:spcPts val="0"/>
              </a:spcBef>
              <a:buSzPct val="100000"/>
              <a:buFont typeface="Lato"/>
            </a:pPr>
            <a:r>
              <a:rPr lang="en" sz="1400"/>
              <a:t>Dan Prietti </a:t>
            </a:r>
          </a:p>
        </p:txBody>
      </p:sp>
      <p:sp>
        <p:nvSpPr>
          <p:cNvPr id="195" name="Shape 195"/>
          <p:cNvSpPr txBox="1"/>
          <p:nvPr/>
        </p:nvSpPr>
        <p:spPr>
          <a:xfrm>
            <a:off x="4562525" y="1296175"/>
            <a:ext cx="4092600" cy="3229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304800" rtl="0">
              <a:spcBef>
                <a:spcPts val="0"/>
              </a:spcBef>
              <a:buClr>
                <a:srgbClr val="3C59FD"/>
              </a:buClr>
              <a:buSzPct val="100000"/>
              <a:buChar char="-"/>
            </a:pPr>
            <a:r>
              <a:rPr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5) 🎹  </a:t>
            </a:r>
            <a:r>
              <a:rPr lang="en" sz="12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nativescript-spotify </a:t>
            </a:r>
            <a:r>
              <a:rPr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(5,295)</a:t>
            </a:r>
          </a:p>
          <a:p>
            <a:pPr marL="914400" lvl="1" indent="-304800" rtl="0">
              <a:lnSpc>
                <a:spcPct val="90000"/>
              </a:lnSpc>
              <a:spcBef>
                <a:spcPts val="0"/>
              </a:spcBef>
              <a:buClr>
                <a:srgbClr val="3C59FD"/>
              </a:buClr>
              <a:buSzPct val="100000"/>
              <a:buChar char="-"/>
            </a:pPr>
            <a:r>
              <a:rPr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Nathan Walker and Brad Martin </a:t>
            </a:r>
          </a:p>
          <a:p>
            <a:pPr marL="457200" lvl="0" indent="0" rtl="0">
              <a:lnSpc>
                <a:spcPct val="90000"/>
              </a:lnSpc>
              <a:spcBef>
                <a:spcPts val="0"/>
              </a:spcBef>
              <a:buNone/>
            </a:pP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04800" rtl="0">
              <a:spcBef>
                <a:spcPts val="0"/>
              </a:spcBef>
              <a:buClr>
                <a:srgbClr val="3C59FD"/>
              </a:buClr>
              <a:buSzPct val="100000"/>
              <a:buChar char="-"/>
            </a:pPr>
            <a:r>
              <a:rPr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4) 📚  </a:t>
            </a:r>
            <a:r>
              <a:rPr lang="en" sz="12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nativescript-slides </a:t>
            </a:r>
            <a:r>
              <a:rPr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(5,436)</a:t>
            </a:r>
          </a:p>
          <a:p>
            <a:pPr marL="914400" lvl="1" indent="-304800" rtl="0">
              <a:lnSpc>
                <a:spcPct val="90000"/>
              </a:lnSpc>
              <a:spcBef>
                <a:spcPts val="0"/>
              </a:spcBef>
              <a:buClr>
                <a:srgbClr val="3C59FD"/>
              </a:buClr>
              <a:buSzPct val="100000"/>
              <a:buChar char="-"/>
            </a:pPr>
            <a:r>
              <a:rPr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Josh Sommer </a:t>
            </a:r>
          </a:p>
          <a:p>
            <a:pPr marL="457200" lvl="0" indent="0" rtl="0">
              <a:lnSpc>
                <a:spcPct val="90000"/>
              </a:lnSpc>
              <a:spcBef>
                <a:spcPts val="0"/>
              </a:spcBef>
              <a:buNone/>
            </a:pP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7500" rtl="0">
              <a:spcBef>
                <a:spcPts val="0"/>
              </a:spcBef>
              <a:buClr>
                <a:srgbClr val="3C59FD"/>
              </a:buClr>
              <a:buChar char="-"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3) 🔥  </a:t>
            </a:r>
            <a:r>
              <a:rPr lang="en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nativescript-plugin-firebase </a:t>
            </a: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(6,523)</a:t>
            </a:r>
          </a:p>
          <a:p>
            <a:pPr marL="914400" lvl="1" indent="-317500" rtl="0">
              <a:lnSpc>
                <a:spcPct val="90000"/>
              </a:lnSpc>
              <a:spcBef>
                <a:spcPts val="0"/>
              </a:spcBef>
              <a:buClr>
                <a:srgbClr val="3C59FD"/>
              </a:buClr>
              <a:buChar char="-"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Eddy Verbruggen</a:t>
            </a:r>
          </a:p>
          <a:p>
            <a:pPr marL="457200" lvl="0" indent="0" rtl="0">
              <a:lnSpc>
                <a:spcPct val="90000"/>
              </a:lnSpc>
              <a:spcBef>
                <a:spcPts val="0"/>
              </a:spcBef>
              <a:buNone/>
            </a:pP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7500" rtl="0">
              <a:spcBef>
                <a:spcPts val="0"/>
              </a:spcBef>
              <a:buClr>
                <a:srgbClr val="3C59FD"/>
              </a:buClr>
              <a:buChar char="-"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2) 🏅 </a:t>
            </a:r>
            <a:r>
              <a:rPr lang="en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nativescript-apiclient </a:t>
            </a: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(8,066)</a:t>
            </a:r>
          </a:p>
          <a:p>
            <a:pPr marL="914400" lvl="1" indent="-317500" rtl="0">
              <a:lnSpc>
                <a:spcPct val="90000"/>
              </a:lnSpc>
              <a:spcBef>
                <a:spcPts val="0"/>
              </a:spcBef>
              <a:buClr>
                <a:srgbClr val="3C59FD"/>
              </a:buClr>
              <a:buChar char="-"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Marcel Kloubert  </a:t>
            </a:r>
          </a:p>
          <a:p>
            <a:pPr marL="457200" lvl="0" indent="0" rtl="0">
              <a:lnSpc>
                <a:spcPct val="90000"/>
              </a:lnSpc>
              <a:spcBef>
                <a:spcPts val="0"/>
              </a:spcBef>
              <a:buNone/>
            </a:pPr>
            <a:endParaRPr sz="1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30200" rtl="0">
              <a:spcBef>
                <a:spcPts val="0"/>
              </a:spcBef>
              <a:buClr>
                <a:srgbClr val="3C59FD"/>
              </a:buClr>
              <a:buSzPct val="100000"/>
              <a:buChar char="-"/>
            </a:pPr>
            <a:r>
              <a:rPr lang="en"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1) 🏆 </a:t>
            </a:r>
            <a:r>
              <a:rPr lang="en" sz="16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nativescript-toolbox </a:t>
            </a:r>
            <a:r>
              <a:rPr lang="en"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(10,772)</a:t>
            </a:r>
          </a:p>
          <a:p>
            <a:pPr marL="914400" lvl="1" indent="-330200" rtl="0">
              <a:lnSpc>
                <a:spcPct val="90000"/>
              </a:lnSpc>
              <a:spcBef>
                <a:spcPts val="0"/>
              </a:spcBef>
              <a:buClr>
                <a:srgbClr val="3C59FD"/>
              </a:buClr>
              <a:buSzPct val="100000"/>
              <a:buChar char="-"/>
            </a:pPr>
            <a:r>
              <a:rPr lang="en"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Marcel Kloubert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 txBox="1">
            <a:spLocks noGrp="1"/>
          </p:cNvSpPr>
          <p:nvPr>
            <p:ph type="title"/>
          </p:nvPr>
        </p:nvSpPr>
        <p:spPr>
          <a:xfrm>
            <a:off x="328613" y="393033"/>
            <a:ext cx="8503800" cy="411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Top Plugin Creators</a:t>
            </a:r>
          </a:p>
        </p:txBody>
      </p:sp>
      <p:sp>
        <p:nvSpPr>
          <p:cNvPr id="201" name="Shape 201"/>
          <p:cNvSpPr txBox="1">
            <a:spLocks noGrp="1"/>
          </p:cNvSpPr>
          <p:nvPr>
            <p:ph type="body" idx="1"/>
          </p:nvPr>
        </p:nvSpPr>
        <p:spPr>
          <a:xfrm>
            <a:off x="3884980" y="1189974"/>
            <a:ext cx="4735500" cy="2600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buSzPct val="100000"/>
            </a:pPr>
            <a:r>
              <a:rPr lang="en" sz="1800"/>
              <a:t>6) 🐝 </a:t>
            </a:r>
            <a:r>
              <a:rPr lang="en" sz="1800" b="1"/>
              <a:t>Nathan Walker</a:t>
            </a:r>
            <a:r>
              <a:rPr lang="en" sz="1800"/>
              <a:t> (9)</a:t>
            </a:r>
          </a:p>
          <a:p>
            <a:pPr marL="0" lvl="0" indent="0" rtl="0">
              <a:spcBef>
                <a:spcPts val="0"/>
              </a:spcBef>
              <a:buNone/>
            </a:pPr>
            <a:endParaRPr sz="1800"/>
          </a:p>
          <a:p>
            <a:pPr marL="457200" lvl="0" indent="-342900" rtl="0">
              <a:spcBef>
                <a:spcPts val="0"/>
              </a:spcBef>
              <a:buSzPct val="100000"/>
            </a:pPr>
            <a:r>
              <a:rPr lang="en" sz="1800"/>
              <a:t>5) 🐊 </a:t>
            </a:r>
            <a:r>
              <a:rPr lang="en" sz="1800" b="1"/>
              <a:t>Osei Fortune</a:t>
            </a:r>
            <a:r>
              <a:rPr lang="en" sz="1800"/>
              <a:t> (11)</a:t>
            </a:r>
          </a:p>
          <a:p>
            <a:pPr marL="0" lvl="0" indent="0" rtl="0">
              <a:spcBef>
                <a:spcPts val="0"/>
              </a:spcBef>
              <a:buNone/>
            </a:pPr>
            <a:endParaRPr sz="1800"/>
          </a:p>
          <a:p>
            <a:pPr marL="457200" lvl="0" indent="-342900" rtl="0">
              <a:spcBef>
                <a:spcPts val="0"/>
              </a:spcBef>
              <a:buSzPct val="100000"/>
            </a:pPr>
            <a:r>
              <a:rPr lang="en" sz="1800"/>
              <a:t>4) 🐳 </a:t>
            </a:r>
            <a:r>
              <a:rPr lang="en" sz="1800" b="1"/>
              <a:t>Eddy Verbruggen</a:t>
            </a:r>
            <a:r>
              <a:rPr lang="en" sz="1800"/>
              <a:t> (14)</a:t>
            </a:r>
          </a:p>
          <a:p>
            <a:pPr marL="0" lvl="0" indent="0" rtl="0">
              <a:spcBef>
                <a:spcPts val="0"/>
              </a:spcBef>
              <a:buNone/>
            </a:pPr>
            <a:endParaRPr sz="1800"/>
          </a:p>
          <a:p>
            <a:pPr marL="457200" lvl="0" indent="-342900" rtl="0">
              <a:spcBef>
                <a:spcPts val="0"/>
              </a:spcBef>
              <a:buSzPct val="100000"/>
            </a:pPr>
            <a:r>
              <a:rPr lang="en" sz="1800"/>
              <a:t>3) 🐬 </a:t>
            </a:r>
            <a:r>
              <a:rPr lang="en" sz="1800" b="1"/>
              <a:t>Marcel Kloubert</a:t>
            </a:r>
            <a:r>
              <a:rPr lang="en" sz="1800"/>
              <a:t> (15)</a:t>
            </a:r>
          </a:p>
          <a:p>
            <a:pPr marL="0" lvl="0" indent="0" rtl="0">
              <a:spcBef>
                <a:spcPts val="0"/>
              </a:spcBef>
              <a:buNone/>
            </a:pPr>
            <a:endParaRPr sz="1800"/>
          </a:p>
          <a:p>
            <a:pPr marL="457200" lvl="0" indent="-381000" rtl="0">
              <a:spcBef>
                <a:spcPts val="0"/>
              </a:spcBef>
              <a:buSzPct val="100000"/>
            </a:pPr>
            <a:r>
              <a:rPr lang="en" sz="2400"/>
              <a:t>1) 🐢 </a:t>
            </a:r>
            <a:r>
              <a:rPr lang="en" sz="2400" b="1"/>
              <a:t>Nathanael Anderson</a:t>
            </a:r>
            <a:r>
              <a:rPr lang="en" sz="2400"/>
              <a:t> (22)</a:t>
            </a:r>
          </a:p>
          <a:p>
            <a:pPr marL="457200" lvl="0" indent="-381000">
              <a:spcBef>
                <a:spcPts val="0"/>
              </a:spcBef>
              <a:buSzPct val="100000"/>
            </a:pPr>
            <a:r>
              <a:rPr lang="en" sz="2400"/>
              <a:t>1) 🐍 </a:t>
            </a:r>
            <a:r>
              <a:rPr lang="en" sz="2400" b="1"/>
              <a:t>Brad Martin</a:t>
            </a:r>
            <a:r>
              <a:rPr lang="en" sz="2400"/>
              <a:t> (22)</a:t>
            </a:r>
          </a:p>
        </p:txBody>
      </p:sp>
      <p:sp>
        <p:nvSpPr>
          <p:cNvPr id="202" name="Shape 202"/>
          <p:cNvSpPr txBox="1">
            <a:spLocks noGrp="1"/>
          </p:cNvSpPr>
          <p:nvPr>
            <p:ph type="body" idx="1"/>
          </p:nvPr>
        </p:nvSpPr>
        <p:spPr>
          <a:xfrm>
            <a:off x="97205" y="1013374"/>
            <a:ext cx="4735500" cy="2600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 sz="1800"/>
          </a:p>
          <a:p>
            <a:pPr marL="457200" lvl="0" indent="-342900" rtl="0">
              <a:spcBef>
                <a:spcPts val="0"/>
              </a:spcBef>
              <a:buSzPct val="100000"/>
            </a:pPr>
            <a:r>
              <a:rPr lang="en" sz="1800"/>
              <a:t>11) 🐱 </a:t>
            </a:r>
            <a:r>
              <a:rPr lang="en" sz="1800" b="1"/>
              <a:t>Peter Staev</a:t>
            </a:r>
            <a:r>
              <a:rPr lang="en" sz="1800"/>
              <a:t> (5)</a:t>
            </a:r>
          </a:p>
          <a:p>
            <a:pPr marL="0" lvl="0" indent="0" rtl="0">
              <a:spcBef>
                <a:spcPts val="0"/>
              </a:spcBef>
              <a:buNone/>
            </a:pPr>
            <a:endParaRPr sz="1800"/>
          </a:p>
          <a:p>
            <a:pPr marL="457200" lvl="0" indent="-342900" rtl="0">
              <a:spcBef>
                <a:spcPts val="0"/>
              </a:spcBef>
              <a:buSzPct val="100000"/>
            </a:pPr>
            <a:r>
              <a:rPr lang="en" sz="1800"/>
              <a:t>11) 🐭 </a:t>
            </a:r>
            <a:r>
              <a:rPr lang="en" sz="1800" b="1"/>
              <a:t>Sean Perkins</a:t>
            </a:r>
            <a:r>
              <a:rPr lang="en" sz="1800"/>
              <a:t> (5)</a:t>
            </a:r>
          </a:p>
          <a:p>
            <a:pPr marL="0" lvl="0" indent="0" rtl="0">
              <a:spcBef>
                <a:spcPts val="0"/>
              </a:spcBef>
              <a:buNone/>
            </a:pPr>
            <a:endParaRPr sz="1800"/>
          </a:p>
          <a:p>
            <a:pPr marL="457200" lvl="0" indent="-342900" rtl="0">
              <a:spcBef>
                <a:spcPts val="0"/>
              </a:spcBef>
              <a:buSzPct val="100000"/>
            </a:pPr>
            <a:r>
              <a:rPr lang="en" sz="1800"/>
              <a:t>10) 🐶 </a:t>
            </a:r>
            <a:r>
              <a:rPr lang="en" sz="1800" b="1"/>
              <a:t>Robert Laverty</a:t>
            </a:r>
            <a:r>
              <a:rPr lang="en" sz="1800"/>
              <a:t> (6)</a:t>
            </a:r>
          </a:p>
          <a:p>
            <a:pPr marL="0" lvl="0" indent="0" rtl="0">
              <a:spcBef>
                <a:spcPts val="0"/>
              </a:spcBef>
              <a:buNone/>
            </a:pPr>
            <a:endParaRPr sz="1800"/>
          </a:p>
          <a:p>
            <a:pPr marL="457200" lvl="0" indent="-342900" rtl="0">
              <a:spcBef>
                <a:spcPts val="0"/>
              </a:spcBef>
              <a:buSzPct val="100000"/>
            </a:pPr>
            <a:r>
              <a:rPr lang="en" sz="1800"/>
              <a:t>8) 🐷 </a:t>
            </a:r>
            <a:r>
              <a:rPr lang="en" sz="1800" b="1"/>
              <a:t>Alex Ziskind</a:t>
            </a:r>
            <a:r>
              <a:rPr lang="en" sz="1800"/>
              <a:t> (7)</a:t>
            </a:r>
          </a:p>
          <a:p>
            <a:pPr marL="0" lvl="0" indent="0" rtl="0">
              <a:spcBef>
                <a:spcPts val="0"/>
              </a:spcBef>
              <a:buNone/>
            </a:pPr>
            <a:endParaRPr sz="1800"/>
          </a:p>
          <a:p>
            <a:pPr marL="457200" lvl="0" indent="-342900" rtl="0">
              <a:spcBef>
                <a:spcPts val="0"/>
              </a:spcBef>
              <a:buSzPct val="100000"/>
            </a:pPr>
            <a:r>
              <a:rPr lang="en" sz="1800"/>
              <a:t>8) 🐸 </a:t>
            </a:r>
            <a:r>
              <a:rPr lang="en" sz="1800" b="1"/>
              <a:t>Steve McNiven-Scott</a:t>
            </a:r>
            <a:r>
              <a:rPr lang="en" sz="1800"/>
              <a:t> (7)</a:t>
            </a:r>
          </a:p>
          <a:p>
            <a:pPr marL="0" lvl="0" indent="0" rtl="0">
              <a:spcBef>
                <a:spcPts val="0"/>
              </a:spcBef>
              <a:buNone/>
            </a:pPr>
            <a:endParaRPr sz="1800"/>
          </a:p>
          <a:p>
            <a:pPr marL="457200" lvl="0" indent="-342900" rtl="0">
              <a:spcBef>
                <a:spcPts val="0"/>
              </a:spcBef>
              <a:buSzPct val="100000"/>
            </a:pPr>
            <a:r>
              <a:rPr lang="en" sz="1800"/>
              <a:t>7) 🐻 </a:t>
            </a:r>
            <a:r>
              <a:rPr lang="en" sz="1800" b="1"/>
              <a:t>Josh Sommer</a:t>
            </a:r>
            <a:r>
              <a:rPr lang="en" sz="1800"/>
              <a:t> (8)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 txBox="1">
            <a:spLocks noGrp="1"/>
          </p:cNvSpPr>
          <p:nvPr>
            <p:ph type="body" idx="1"/>
          </p:nvPr>
        </p:nvSpPr>
        <p:spPr>
          <a:xfrm>
            <a:off x="977266" y="240030"/>
            <a:ext cx="6583800" cy="4457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Community 💖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 txBox="1">
            <a:spLocks noGrp="1"/>
          </p:cNvSpPr>
          <p:nvPr>
            <p:ph type="title"/>
          </p:nvPr>
        </p:nvSpPr>
        <p:spPr>
          <a:xfrm>
            <a:off x="328613" y="393033"/>
            <a:ext cx="8503800" cy="411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Community </a:t>
            </a:r>
            <a:r>
              <a:rPr lang="en" b="0"/>
              <a:t>💖</a:t>
            </a:r>
          </a:p>
        </p:txBody>
      </p:sp>
      <p:sp>
        <p:nvSpPr>
          <p:cNvPr id="213" name="Shape 213"/>
          <p:cNvSpPr txBox="1">
            <a:spLocks noGrp="1"/>
          </p:cNvSpPr>
          <p:nvPr>
            <p:ph type="body" idx="1"/>
          </p:nvPr>
        </p:nvSpPr>
        <p:spPr>
          <a:xfrm>
            <a:off x="328787" y="804617"/>
            <a:ext cx="8503500" cy="2658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r>
              <a:rPr lang="en"/>
              <a:t>Engineering </a:t>
            </a:r>
            <a:r>
              <a:rPr lang="en" sz="4800" b="1"/>
              <a:t>💃</a:t>
            </a:r>
          </a:p>
          <a:p>
            <a:pPr marL="0" lvl="0" indent="0" rtl="0">
              <a:spcBef>
                <a:spcPts val="0"/>
              </a:spcBef>
              <a:buNone/>
            </a:pPr>
            <a:endParaRPr/>
          </a:p>
          <a:p>
            <a:pPr marL="457200" lvl="0" indent="-228600" rtl="0">
              <a:spcBef>
                <a:spcPts val="0"/>
              </a:spcBef>
            </a:pPr>
            <a:r>
              <a:rPr lang="en"/>
              <a:t>NativeScript Developer Experts 🎩</a:t>
            </a:r>
          </a:p>
          <a:p>
            <a:pPr marL="0" lvl="0" indent="0" rtl="0">
              <a:spcBef>
                <a:spcPts val="0"/>
              </a:spcBef>
              <a:buNone/>
            </a:pPr>
            <a:endParaRPr/>
          </a:p>
          <a:p>
            <a:pPr marL="457200" lvl="0" indent="-228600" rtl="0">
              <a:spcBef>
                <a:spcPts val="0"/>
              </a:spcBef>
            </a:pPr>
            <a:r>
              <a:rPr lang="en"/>
              <a:t>Slack channel standouts 🌮</a:t>
            </a:r>
          </a:p>
          <a:p>
            <a:pPr marL="0" lvl="0" indent="0" rtl="0">
              <a:spcBef>
                <a:spcPts val="0"/>
              </a:spcBef>
              <a:buNone/>
            </a:pPr>
            <a:endParaRPr/>
          </a:p>
          <a:p>
            <a:pPr marL="457200" lvl="0" indent="-228600" rtl="0">
              <a:spcBef>
                <a:spcPts val="0"/>
              </a:spcBef>
            </a:pPr>
            <a:r>
              <a:rPr lang="en"/>
              <a:t>Stack Overflow contributors 🎂</a:t>
            </a:r>
          </a:p>
          <a:p>
            <a:pPr marL="0" lvl="0" indent="0" rtl="0">
              <a:spcBef>
                <a:spcPts val="0"/>
              </a:spcBef>
              <a:buNone/>
            </a:pPr>
            <a:endParaRPr/>
          </a:p>
          <a:p>
            <a:pPr marL="457200" lvl="0" indent="-228600" rtl="0">
              <a:spcBef>
                <a:spcPts val="0"/>
              </a:spcBef>
            </a:pPr>
            <a:r>
              <a:rPr lang="en"/>
              <a:t>Contest winners! 💰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 txBox="1">
            <a:spLocks noGrp="1"/>
          </p:cNvSpPr>
          <p:nvPr>
            <p:ph type="title"/>
          </p:nvPr>
        </p:nvSpPr>
        <p:spPr>
          <a:xfrm>
            <a:off x="328613" y="393033"/>
            <a:ext cx="8503800" cy="411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Community starts with Engineering </a:t>
            </a:r>
            <a:r>
              <a:rPr lang="en" sz="4800"/>
              <a:t>💃</a:t>
            </a:r>
          </a:p>
        </p:txBody>
      </p:sp>
      <p:pic>
        <p:nvPicPr>
          <p:cNvPr id="219" name="Shape 2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575" y="1042274"/>
            <a:ext cx="3082350" cy="2311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Shape 2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43300" y="1042276"/>
            <a:ext cx="3082349" cy="231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Shape 2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95175" y="2480425"/>
            <a:ext cx="3400875" cy="2550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>
            <a:spLocks noGrp="1"/>
          </p:cNvSpPr>
          <p:nvPr>
            <p:ph type="title"/>
          </p:nvPr>
        </p:nvSpPr>
        <p:spPr>
          <a:xfrm>
            <a:off x="328613" y="393033"/>
            <a:ext cx="8503800" cy="411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What’s new in….</a:t>
            </a:r>
          </a:p>
        </p:txBody>
      </p:sp>
      <p:sp>
        <p:nvSpPr>
          <p:cNvPr id="51" name="Shape 51"/>
          <p:cNvSpPr txBox="1">
            <a:spLocks noGrp="1"/>
          </p:cNvSpPr>
          <p:nvPr>
            <p:ph type="body" idx="1"/>
          </p:nvPr>
        </p:nvSpPr>
        <p:spPr>
          <a:xfrm>
            <a:off x="328787" y="1070017"/>
            <a:ext cx="8503500" cy="2658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81000" rtl="0">
              <a:spcBef>
                <a:spcPts val="0"/>
              </a:spcBef>
              <a:buSzPct val="100000"/>
            </a:pPr>
            <a:r>
              <a:rPr lang="en" sz="2400"/>
              <a:t>Core 🚀</a:t>
            </a:r>
          </a:p>
          <a:p>
            <a:pPr marL="0" lvl="0" indent="0" rtl="0">
              <a:spcBef>
                <a:spcPts val="0"/>
              </a:spcBef>
              <a:buNone/>
            </a:pPr>
            <a:endParaRPr sz="2400"/>
          </a:p>
          <a:p>
            <a:pPr marL="457200" lvl="0" indent="-381000" rtl="0">
              <a:spcBef>
                <a:spcPts val="0"/>
              </a:spcBef>
              <a:buSzPct val="100000"/>
            </a:pPr>
            <a:r>
              <a:rPr lang="en" sz="2400"/>
              <a:t>Tooling 🔧</a:t>
            </a:r>
          </a:p>
          <a:p>
            <a:pPr marL="0" lvl="0" indent="0" rtl="0">
              <a:spcBef>
                <a:spcPts val="0"/>
              </a:spcBef>
              <a:buNone/>
            </a:pPr>
            <a:endParaRPr sz="2400"/>
          </a:p>
          <a:p>
            <a:pPr marL="457200" lvl="0" indent="-381000" rtl="0">
              <a:spcBef>
                <a:spcPts val="0"/>
              </a:spcBef>
              <a:buSzPct val="100000"/>
            </a:pPr>
            <a:r>
              <a:rPr lang="en" sz="2400"/>
              <a:t>Plugins 🔌</a:t>
            </a:r>
          </a:p>
          <a:p>
            <a:pPr marL="0" lvl="0" indent="0" rtl="0">
              <a:spcBef>
                <a:spcPts val="0"/>
              </a:spcBef>
              <a:buNone/>
            </a:pPr>
            <a:endParaRPr sz="2400"/>
          </a:p>
          <a:p>
            <a:pPr marL="457200" lvl="0" indent="-381000" rtl="0">
              <a:spcBef>
                <a:spcPts val="0"/>
              </a:spcBef>
              <a:buSzPct val="100000"/>
            </a:pPr>
            <a:r>
              <a:rPr lang="en" sz="2400"/>
              <a:t>Community 💖</a:t>
            </a:r>
          </a:p>
          <a:p>
            <a:pPr marL="0" lvl="0" indent="0" rtl="0">
              <a:spcBef>
                <a:spcPts val="0"/>
              </a:spcBef>
              <a:buNone/>
            </a:pPr>
            <a:endParaRPr sz="2400"/>
          </a:p>
          <a:p>
            <a:pPr marL="457200" lvl="0" indent="-381000" rtl="0">
              <a:spcBef>
                <a:spcPts val="0"/>
              </a:spcBef>
              <a:buSzPct val="100000"/>
            </a:pPr>
            <a:r>
              <a:rPr lang="en" sz="2400"/>
              <a:t>Apps 📱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 txBox="1">
            <a:spLocks noGrp="1"/>
          </p:cNvSpPr>
          <p:nvPr>
            <p:ph type="title"/>
          </p:nvPr>
        </p:nvSpPr>
        <p:spPr>
          <a:xfrm>
            <a:off x="328613" y="393033"/>
            <a:ext cx="8503800" cy="411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NativeScript Developer Experts 🎩</a:t>
            </a:r>
          </a:p>
        </p:txBody>
      </p:sp>
      <p:pic>
        <p:nvPicPr>
          <p:cNvPr id="227" name="Shape 2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06479" y="3622225"/>
            <a:ext cx="1107344" cy="11073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Shape 2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99134" y="3669986"/>
            <a:ext cx="1107344" cy="11073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Shape 2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0550" y="3669986"/>
            <a:ext cx="1107344" cy="11073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Shape 2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33396" y="1071196"/>
            <a:ext cx="1139703" cy="115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Shape 2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423648" y="3622225"/>
            <a:ext cx="1107344" cy="11073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Shape 23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364486" y="2353229"/>
            <a:ext cx="1142070" cy="11420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Shape 23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472684" y="1071196"/>
            <a:ext cx="1155105" cy="115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Shape 23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157688" y="2340200"/>
            <a:ext cx="1142070" cy="11420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Shape 23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161285" y="3622225"/>
            <a:ext cx="1099962" cy="11073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Shape 236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950890" y="2340200"/>
            <a:ext cx="1142070" cy="11420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Shape 237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3211973" y="1064597"/>
            <a:ext cx="1155105" cy="115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Shape 238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736958" y="2346215"/>
            <a:ext cx="1142070" cy="11420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Shape 239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690550" y="2346205"/>
            <a:ext cx="974567" cy="11420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Shape 240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1951251" y="1071196"/>
            <a:ext cx="1155105" cy="10626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Shape 241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690550" y="1071196"/>
            <a:ext cx="1155105" cy="115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Shape 242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6648275" y="2367262"/>
            <a:ext cx="1099975" cy="1099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 txBox="1">
            <a:spLocks noGrp="1"/>
          </p:cNvSpPr>
          <p:nvPr>
            <p:ph type="title"/>
          </p:nvPr>
        </p:nvSpPr>
        <p:spPr>
          <a:xfrm>
            <a:off x="328613" y="393033"/>
            <a:ext cx="8503800" cy="411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Slack channel stats </a:t>
            </a:r>
            <a:r>
              <a:rPr lang="en" sz="2700" b="0"/>
              <a:t>🌮</a:t>
            </a:r>
          </a:p>
        </p:txBody>
      </p:sp>
      <p:sp>
        <p:nvSpPr>
          <p:cNvPr id="248" name="Shape 248"/>
          <p:cNvSpPr txBox="1"/>
          <p:nvPr/>
        </p:nvSpPr>
        <p:spPr>
          <a:xfrm>
            <a:off x="6463125" y="601500"/>
            <a:ext cx="3535500" cy="412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49" name="Shape 249"/>
          <p:cNvSpPr txBox="1"/>
          <p:nvPr/>
        </p:nvSpPr>
        <p:spPr>
          <a:xfrm>
            <a:off x="398950" y="4492875"/>
            <a:ext cx="7463700" cy="412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7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        </a:t>
            </a:r>
            <a:r>
              <a:rPr lang="en"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Join us! </a:t>
            </a:r>
            <a:r>
              <a:rPr lang="en" sz="24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http://tinyurl.com/nativeScriptSlack</a:t>
            </a:r>
            <a:r>
              <a:rPr lang="en" sz="27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</a:p>
        </p:txBody>
      </p:sp>
      <p:pic>
        <p:nvPicPr>
          <p:cNvPr id="250" name="Shape 2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6349" y="-76198"/>
            <a:ext cx="820449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 txBox="1">
            <a:spLocks noGrp="1"/>
          </p:cNvSpPr>
          <p:nvPr>
            <p:ph type="title"/>
          </p:nvPr>
        </p:nvSpPr>
        <p:spPr>
          <a:xfrm>
            <a:off x="328613" y="393033"/>
            <a:ext cx="8503800" cy="411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Slack channel standouts </a:t>
            </a:r>
            <a:r>
              <a:rPr lang="en" sz="2700" b="0"/>
              <a:t>🌮</a:t>
            </a:r>
          </a:p>
        </p:txBody>
      </p:sp>
      <p:sp>
        <p:nvSpPr>
          <p:cNvPr id="256" name="Shape 256"/>
          <p:cNvSpPr txBox="1">
            <a:spLocks noGrp="1"/>
          </p:cNvSpPr>
          <p:nvPr>
            <p:ph type="body" idx="1"/>
          </p:nvPr>
        </p:nvSpPr>
        <p:spPr>
          <a:xfrm>
            <a:off x="328775" y="1111819"/>
            <a:ext cx="8503500" cy="533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 sz="2400"/>
              <a:t>1,900+ members! With Top Contributors:</a:t>
            </a:r>
          </a:p>
          <a:p>
            <a:pPr marL="0" lvl="0" indent="0" rtl="0">
              <a:spcBef>
                <a:spcPts val="0"/>
              </a:spcBef>
              <a:buNone/>
            </a:pPr>
            <a:endParaRPr sz="1800"/>
          </a:p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57" name="Shape 257"/>
          <p:cNvSpPr txBox="1"/>
          <p:nvPr/>
        </p:nvSpPr>
        <p:spPr>
          <a:xfrm>
            <a:off x="6463125" y="601500"/>
            <a:ext cx="3535500" cy="412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58" name="Shape 258"/>
          <p:cNvSpPr txBox="1"/>
          <p:nvPr/>
        </p:nvSpPr>
        <p:spPr>
          <a:xfrm>
            <a:off x="398950" y="4492875"/>
            <a:ext cx="7463700" cy="412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7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        </a:t>
            </a:r>
            <a:r>
              <a:rPr lang="en"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Join us! </a:t>
            </a:r>
            <a:r>
              <a:rPr lang="en" sz="24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http://tinyurl.com/nativeScriptSlack</a:t>
            </a:r>
            <a:r>
              <a:rPr lang="en" sz="27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</a:p>
        </p:txBody>
      </p:sp>
      <p:sp>
        <p:nvSpPr>
          <p:cNvPr id="259" name="Shape 259"/>
          <p:cNvSpPr txBox="1"/>
          <p:nvPr/>
        </p:nvSpPr>
        <p:spPr>
          <a:xfrm>
            <a:off x="3424900" y="1779575"/>
            <a:ext cx="3535500" cy="2679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330200" rtl="0">
              <a:spcBef>
                <a:spcPts val="0"/>
              </a:spcBef>
              <a:buClr>
                <a:schemeClr val="dk1"/>
              </a:buClr>
              <a:buSzPct val="100000"/>
              <a:buFont typeface="Lato"/>
              <a:buChar char="-"/>
            </a:pPr>
            <a:r>
              <a:rPr lang="en"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5) 🍉 </a:t>
            </a:r>
            <a:r>
              <a:rPr lang="en" sz="16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sean</a:t>
            </a:r>
            <a:r>
              <a:rPr lang="en"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(38)</a:t>
            </a:r>
          </a:p>
          <a:p>
            <a:pPr lvl="0" rtl="0">
              <a:spcBef>
                <a:spcPts val="0"/>
              </a:spcBef>
              <a:buNone/>
            </a:pPr>
            <a:endParaRPr sz="1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30200" rtl="0">
              <a:spcBef>
                <a:spcPts val="0"/>
              </a:spcBef>
              <a:buClr>
                <a:schemeClr val="dk1"/>
              </a:buClr>
              <a:buSzPct val="100000"/>
              <a:buFont typeface="Lato"/>
              <a:buChar char="-"/>
            </a:pPr>
            <a:r>
              <a:rPr lang="en"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4) 🍭 </a:t>
            </a:r>
            <a:r>
              <a:rPr lang="en" sz="16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walkerrunpdx</a:t>
            </a:r>
            <a:r>
              <a:rPr lang="en"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(53)</a:t>
            </a:r>
          </a:p>
          <a:p>
            <a:pPr lvl="0" rtl="0">
              <a:spcBef>
                <a:spcPts val="0"/>
              </a:spcBef>
              <a:buNone/>
            </a:pPr>
            <a:endParaRPr sz="1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2900" rtl="0">
              <a:spcBef>
                <a:spcPts val="0"/>
              </a:spcBef>
              <a:buClr>
                <a:schemeClr val="dk1"/>
              </a:buClr>
              <a:buSzPct val="100000"/>
              <a:buFont typeface="Lato"/>
              <a:buChar char="-"/>
            </a:pPr>
            <a:r>
              <a:rPr lang="e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3) 🍊 </a:t>
            </a:r>
            <a:r>
              <a:rPr lang="en" sz="1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nathanaela</a:t>
            </a:r>
            <a:r>
              <a:rPr lang="e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(57)</a:t>
            </a:r>
          </a:p>
          <a:p>
            <a:pPr lvl="0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2900" rtl="0">
              <a:spcBef>
                <a:spcPts val="0"/>
              </a:spcBef>
              <a:buClr>
                <a:schemeClr val="dk1"/>
              </a:buClr>
              <a:buSzPct val="100000"/>
              <a:buFont typeface="Lato"/>
              <a:buChar char="-"/>
            </a:pPr>
            <a:r>
              <a:rPr lang="e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2) 🍳 </a:t>
            </a:r>
            <a:r>
              <a:rPr lang="en" sz="1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bradmartin</a:t>
            </a:r>
            <a:r>
              <a:rPr lang="e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(66)</a:t>
            </a:r>
          </a:p>
          <a:p>
            <a:pPr lvl="0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2900" rtl="0">
              <a:spcBef>
                <a:spcPts val="0"/>
              </a:spcBef>
              <a:buClr>
                <a:schemeClr val="dk1"/>
              </a:buClr>
              <a:buSzPct val="100000"/>
              <a:buFont typeface="Lato"/>
              <a:buChar char="-"/>
            </a:pPr>
            <a:r>
              <a:rPr lang="e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1) 🍕</a:t>
            </a:r>
            <a:r>
              <a:rPr lang="en" sz="1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triniwiz</a:t>
            </a:r>
            <a:r>
              <a:rPr lang="e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(119)</a:t>
            </a:r>
          </a:p>
          <a:p>
            <a:pPr lvl="0" rtl="0">
              <a:spcBef>
                <a:spcPts val="0"/>
              </a:spcBef>
              <a:buNone/>
            </a:pPr>
            <a:endParaRPr sz="1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lvl="0" rtl="0">
              <a:spcBef>
                <a:spcPts val="0"/>
              </a:spcBef>
              <a:buNone/>
            </a:pPr>
            <a:endParaRPr sz="1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lvl="0" rtl="0">
              <a:spcBef>
                <a:spcPts val="0"/>
              </a:spcBef>
              <a:buNone/>
            </a:pPr>
            <a:endParaRPr sz="1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lvl="0" rtl="0">
              <a:spcBef>
                <a:spcPts val="0"/>
              </a:spcBef>
              <a:buNone/>
            </a:pPr>
            <a:endParaRPr sz="1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lvl="0" rtl="0">
              <a:spcBef>
                <a:spcPts val="0"/>
              </a:spcBef>
              <a:buNone/>
            </a:pPr>
            <a:endParaRPr sz="1600"/>
          </a:p>
        </p:txBody>
      </p:sp>
      <p:sp>
        <p:nvSpPr>
          <p:cNvPr id="260" name="Shape 260"/>
          <p:cNvSpPr txBox="1"/>
          <p:nvPr/>
        </p:nvSpPr>
        <p:spPr>
          <a:xfrm>
            <a:off x="429650" y="1804525"/>
            <a:ext cx="3535500" cy="2654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330200" rtl="0">
              <a:spcBef>
                <a:spcPts val="0"/>
              </a:spcBef>
              <a:buClr>
                <a:schemeClr val="dk1"/>
              </a:buClr>
              <a:buSzPct val="100000"/>
              <a:buFont typeface="Lato"/>
              <a:buChar char="-"/>
            </a:pPr>
            <a:r>
              <a:rPr lang="en"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10) 🍏 </a:t>
            </a:r>
            <a:r>
              <a:rPr lang="en" sz="16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don</a:t>
            </a:r>
            <a:r>
              <a:rPr lang="en"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(15)</a:t>
            </a:r>
          </a:p>
          <a:p>
            <a:pPr lvl="0" rtl="0">
              <a:spcBef>
                <a:spcPts val="0"/>
              </a:spcBef>
              <a:buNone/>
            </a:pPr>
            <a:endParaRPr sz="1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30200" rtl="0">
              <a:spcBef>
                <a:spcPts val="0"/>
              </a:spcBef>
              <a:buClr>
                <a:schemeClr val="dk1"/>
              </a:buClr>
              <a:buSzPct val="100000"/>
              <a:buFont typeface="Lato"/>
              <a:buChar char="-"/>
            </a:pPr>
            <a:r>
              <a:rPr lang="en"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9) 🍐 </a:t>
            </a:r>
            <a:r>
              <a:rPr lang="en" sz="16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peterstaev</a:t>
            </a:r>
            <a:r>
              <a:rPr lang="en"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(15)</a:t>
            </a:r>
          </a:p>
          <a:p>
            <a:pPr lvl="0" rtl="0">
              <a:spcBef>
                <a:spcPts val="0"/>
              </a:spcBef>
              <a:buNone/>
            </a:pPr>
            <a:endParaRPr sz="1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30200" rtl="0">
              <a:spcBef>
                <a:spcPts val="0"/>
              </a:spcBef>
              <a:buClr>
                <a:schemeClr val="dk1"/>
              </a:buClr>
              <a:buSzPct val="100000"/>
              <a:buFont typeface="Lato"/>
              <a:buChar char="-"/>
            </a:pPr>
            <a:r>
              <a:rPr lang="en"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8) 🍪 </a:t>
            </a:r>
            <a:r>
              <a:rPr lang="en" sz="16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sitefinitysteve</a:t>
            </a:r>
            <a:r>
              <a:rPr lang="en"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(21)</a:t>
            </a:r>
          </a:p>
          <a:p>
            <a:pPr lvl="0" rtl="0">
              <a:spcBef>
                <a:spcPts val="0"/>
              </a:spcBef>
              <a:buNone/>
            </a:pPr>
            <a:endParaRPr sz="1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30200" rtl="0">
              <a:spcBef>
                <a:spcPts val="0"/>
              </a:spcBef>
              <a:buClr>
                <a:schemeClr val="dk1"/>
              </a:buClr>
              <a:buSzPct val="100000"/>
              <a:buFont typeface="Lato"/>
              <a:buChar char="-"/>
            </a:pPr>
            <a:r>
              <a:rPr lang="en"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7) 🍞 </a:t>
            </a:r>
            <a:r>
              <a:rPr lang="en" sz="16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markosko</a:t>
            </a:r>
            <a:r>
              <a:rPr lang="en"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(27)</a:t>
            </a:r>
          </a:p>
          <a:p>
            <a:pPr lvl="0" rtl="0">
              <a:spcBef>
                <a:spcPts val="0"/>
              </a:spcBef>
              <a:buNone/>
            </a:pPr>
            <a:endParaRPr sz="1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30200" rtl="0">
              <a:spcBef>
                <a:spcPts val="0"/>
              </a:spcBef>
              <a:buClr>
                <a:schemeClr val="dk1"/>
              </a:buClr>
              <a:buSzPct val="100000"/>
              <a:buFont typeface="Lato"/>
              <a:buChar char="-"/>
            </a:pPr>
            <a:r>
              <a:rPr lang="en"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6) 🍓 </a:t>
            </a:r>
            <a:r>
              <a:rPr lang="en" sz="16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jen.looper</a:t>
            </a:r>
            <a:r>
              <a:rPr lang="en"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(28)</a:t>
            </a:r>
          </a:p>
          <a:p>
            <a:pPr lvl="0" rtl="0">
              <a:spcBef>
                <a:spcPts val="0"/>
              </a:spcBef>
              <a:buNone/>
            </a:pPr>
            <a:endParaRPr sz="1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lvl="0" rtl="0">
              <a:spcBef>
                <a:spcPts val="0"/>
              </a:spcBef>
              <a:buNone/>
            </a:pPr>
            <a:endParaRPr sz="1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lvl="0" rtl="0">
              <a:spcBef>
                <a:spcPts val="0"/>
              </a:spcBef>
              <a:buNone/>
            </a:pPr>
            <a:endParaRPr sz="1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lvl="0" rtl="0">
              <a:spcBef>
                <a:spcPts val="0"/>
              </a:spcBef>
              <a:buNone/>
            </a:pPr>
            <a:endParaRPr sz="1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lvl="0" rtl="0">
              <a:spcBef>
                <a:spcPts val="0"/>
              </a:spcBef>
              <a:buNone/>
            </a:pPr>
            <a:endParaRPr sz="1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lvl="0" rtl="0">
              <a:spcBef>
                <a:spcPts val="0"/>
              </a:spcBef>
              <a:buNone/>
            </a:pPr>
            <a:endParaRPr sz="16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 txBox="1">
            <a:spLocks noGrp="1"/>
          </p:cNvSpPr>
          <p:nvPr>
            <p:ph type="title"/>
          </p:nvPr>
        </p:nvSpPr>
        <p:spPr>
          <a:xfrm>
            <a:off x="328613" y="393033"/>
            <a:ext cx="8503800" cy="411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Stack Overflow contributors 🎂</a:t>
            </a:r>
          </a:p>
        </p:txBody>
      </p:sp>
      <p:sp>
        <p:nvSpPr>
          <p:cNvPr id="266" name="Shape 266"/>
          <p:cNvSpPr txBox="1"/>
          <p:nvPr/>
        </p:nvSpPr>
        <p:spPr>
          <a:xfrm>
            <a:off x="456000" y="1205225"/>
            <a:ext cx="3535500" cy="3161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330200" rtl="0">
              <a:spcBef>
                <a:spcPts val="0"/>
              </a:spcBef>
              <a:buClr>
                <a:schemeClr val="dk1"/>
              </a:buClr>
              <a:buSzPct val="100000"/>
              <a:buFont typeface="Lato"/>
              <a:buChar char="-"/>
            </a:pPr>
            <a:r>
              <a:rPr lang="en"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10) 🚗 </a:t>
            </a:r>
            <a:r>
              <a:rPr lang="en" sz="16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G. McGhie</a:t>
            </a:r>
            <a:r>
              <a:rPr lang="en"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(15)</a:t>
            </a:r>
          </a:p>
          <a:p>
            <a:pPr lvl="0" rtl="0">
              <a:spcBef>
                <a:spcPts val="0"/>
              </a:spcBef>
              <a:buNone/>
            </a:pPr>
            <a:endParaRPr sz="1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30200" rtl="0">
              <a:spcBef>
                <a:spcPts val="0"/>
              </a:spcBef>
              <a:buClr>
                <a:schemeClr val="dk1"/>
              </a:buClr>
              <a:buSzPct val="100000"/>
              <a:buFont typeface="Lato"/>
              <a:buChar char="-"/>
            </a:pPr>
            <a:r>
              <a:rPr lang="en"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9) 🚌 </a:t>
            </a:r>
            <a:r>
              <a:rPr lang="en" sz="16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George Edwards</a:t>
            </a:r>
            <a:r>
              <a:rPr lang="en"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(15)</a:t>
            </a:r>
          </a:p>
          <a:p>
            <a:pPr lvl="0" rtl="0">
              <a:spcBef>
                <a:spcPts val="0"/>
              </a:spcBef>
              <a:buNone/>
            </a:pPr>
            <a:endParaRPr sz="1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30200" rtl="0">
              <a:spcBef>
                <a:spcPts val="0"/>
              </a:spcBef>
              <a:buClr>
                <a:schemeClr val="dk1"/>
              </a:buClr>
              <a:buSzPct val="100000"/>
              <a:buFont typeface="Lato"/>
              <a:buChar char="-"/>
            </a:pPr>
            <a:r>
              <a:rPr lang="en"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8) 🚑 </a:t>
            </a:r>
            <a:r>
              <a:rPr lang="en" sz="16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Osei Fortune</a:t>
            </a:r>
            <a:r>
              <a:rPr lang="en"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(22)</a:t>
            </a:r>
          </a:p>
          <a:p>
            <a:pPr lvl="0" rtl="0">
              <a:spcBef>
                <a:spcPts val="0"/>
              </a:spcBef>
              <a:buNone/>
            </a:pPr>
            <a:endParaRPr sz="1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30200" rtl="0">
              <a:spcBef>
                <a:spcPts val="0"/>
              </a:spcBef>
              <a:buClr>
                <a:schemeClr val="dk1"/>
              </a:buClr>
              <a:buSzPct val="100000"/>
              <a:buFont typeface="Lato"/>
              <a:buChar char="-"/>
            </a:pPr>
            <a:r>
              <a:rPr lang="en"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7) 🚓 </a:t>
            </a:r>
            <a:r>
              <a:rPr lang="en" sz="16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Peter Staev</a:t>
            </a:r>
            <a:r>
              <a:rPr lang="en"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(32)</a:t>
            </a:r>
          </a:p>
          <a:p>
            <a:pPr lvl="0" rtl="0">
              <a:spcBef>
                <a:spcPts val="0"/>
              </a:spcBef>
              <a:buNone/>
            </a:pPr>
            <a:endParaRPr sz="1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30200" rtl="0">
              <a:spcBef>
                <a:spcPts val="0"/>
              </a:spcBef>
              <a:buClr>
                <a:schemeClr val="dk1"/>
              </a:buClr>
              <a:buSzPct val="100000"/>
              <a:buFont typeface="Lato"/>
              <a:buChar char="-"/>
            </a:pPr>
            <a:r>
              <a:rPr lang="en"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6) 🚚 </a:t>
            </a:r>
            <a:r>
              <a:rPr lang="en" sz="16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Nikolay Tsonev</a:t>
            </a:r>
            <a:r>
              <a:rPr lang="en"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(42)</a:t>
            </a:r>
          </a:p>
          <a:p>
            <a:pPr lvl="0" rtl="0">
              <a:spcBef>
                <a:spcPts val="0"/>
              </a:spcBef>
              <a:buNone/>
            </a:pPr>
            <a:endParaRPr sz="1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lvl="0" rtl="0">
              <a:spcBef>
                <a:spcPts val="0"/>
              </a:spcBef>
              <a:buNone/>
            </a:pPr>
            <a:endParaRPr sz="1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lvl="0" rtl="0">
              <a:spcBef>
                <a:spcPts val="0"/>
              </a:spcBef>
              <a:buNone/>
            </a:pPr>
            <a:endParaRPr sz="1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lvl="0" rtl="0">
              <a:spcBef>
                <a:spcPts val="0"/>
              </a:spcBef>
              <a:buNone/>
            </a:pPr>
            <a:endParaRPr sz="1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lvl="0" rtl="0">
              <a:spcBef>
                <a:spcPts val="0"/>
              </a:spcBef>
              <a:buNone/>
            </a:pPr>
            <a:endParaRPr sz="1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lvl="0" rtl="0">
              <a:spcBef>
                <a:spcPts val="0"/>
              </a:spcBef>
              <a:buNone/>
            </a:pPr>
            <a:endParaRPr sz="1600"/>
          </a:p>
        </p:txBody>
      </p:sp>
      <p:sp>
        <p:nvSpPr>
          <p:cNvPr id="267" name="Shape 267"/>
          <p:cNvSpPr txBox="1"/>
          <p:nvPr/>
        </p:nvSpPr>
        <p:spPr>
          <a:xfrm>
            <a:off x="-92200" y="4058200"/>
            <a:ext cx="8219100" cy="412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7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        </a:t>
            </a:r>
            <a:r>
              <a:rPr lang="en"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Join us! </a:t>
            </a:r>
            <a:r>
              <a:rPr lang="en" sz="24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http://stackoverflow.com/tags/nativescript/</a:t>
            </a:r>
            <a:r>
              <a:rPr lang="en"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</a:p>
        </p:txBody>
      </p:sp>
      <p:sp>
        <p:nvSpPr>
          <p:cNvPr id="268" name="Shape 268"/>
          <p:cNvSpPr txBox="1"/>
          <p:nvPr/>
        </p:nvSpPr>
        <p:spPr>
          <a:xfrm>
            <a:off x="3418325" y="1205225"/>
            <a:ext cx="4326600" cy="3082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330200" rtl="0">
              <a:spcBef>
                <a:spcPts val="0"/>
              </a:spcBef>
              <a:buClr>
                <a:schemeClr val="dk1"/>
              </a:buClr>
              <a:buSzPct val="100000"/>
              <a:buFont typeface="Lato"/>
              <a:buChar char="-"/>
            </a:pPr>
            <a:r>
              <a:rPr lang="en"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5) 🚒 </a:t>
            </a:r>
            <a:r>
              <a:rPr lang="en" sz="16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Todd Anglin</a:t>
            </a:r>
            <a:r>
              <a:rPr lang="en"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(52)</a:t>
            </a:r>
          </a:p>
          <a:p>
            <a:pPr lvl="0" rtl="0">
              <a:spcBef>
                <a:spcPts val="0"/>
              </a:spcBef>
              <a:buNone/>
            </a:pPr>
            <a:endParaRPr sz="1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30200" rtl="0">
              <a:spcBef>
                <a:spcPts val="0"/>
              </a:spcBef>
              <a:buClr>
                <a:schemeClr val="dk1"/>
              </a:buClr>
              <a:buSzPct val="100000"/>
              <a:buFont typeface="Lato"/>
              <a:buChar char="-"/>
            </a:pPr>
            <a:r>
              <a:rPr lang="en"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4) 🚲 </a:t>
            </a:r>
            <a:r>
              <a:rPr lang="en" sz="16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Brad Martin</a:t>
            </a:r>
            <a:r>
              <a:rPr lang="en"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(61)</a:t>
            </a:r>
          </a:p>
          <a:p>
            <a:pPr lvl="0" rtl="0">
              <a:spcBef>
                <a:spcPts val="0"/>
              </a:spcBef>
              <a:buNone/>
            </a:pPr>
            <a:endParaRPr sz="1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2900" rtl="0">
              <a:spcBef>
                <a:spcPts val="0"/>
              </a:spcBef>
              <a:buClr>
                <a:schemeClr val="dk1"/>
              </a:buClr>
              <a:buSzPct val="100000"/>
              <a:buFont typeface="Lato"/>
              <a:buChar char="-"/>
            </a:pPr>
            <a:r>
              <a:rPr lang="e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3) 🚂 </a:t>
            </a:r>
            <a:r>
              <a:rPr lang="en" sz="1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Emil Oberg</a:t>
            </a:r>
            <a:r>
              <a:rPr lang="e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(62)</a:t>
            </a:r>
          </a:p>
          <a:p>
            <a:pPr lvl="0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2900" rtl="0">
              <a:spcBef>
                <a:spcPts val="0"/>
              </a:spcBef>
              <a:buClr>
                <a:schemeClr val="dk1"/>
              </a:buClr>
              <a:buSzPct val="100000"/>
              <a:buFont typeface="Lato"/>
              <a:buChar char="-"/>
            </a:pPr>
            <a:r>
              <a:rPr lang="e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2) ⛵ </a:t>
            </a:r>
            <a:r>
              <a:rPr lang="en" sz="1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Nick Iliev</a:t>
            </a:r>
            <a:r>
              <a:rPr lang="e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(83)</a:t>
            </a:r>
          </a:p>
          <a:p>
            <a:pPr lvl="0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2900" rtl="0">
              <a:spcBef>
                <a:spcPts val="0"/>
              </a:spcBef>
              <a:buClr>
                <a:schemeClr val="dk1"/>
              </a:buClr>
              <a:buSzPct val="100000"/>
              <a:buFont typeface="Lato"/>
              <a:buChar char="-"/>
            </a:pPr>
            <a:r>
              <a:rPr lang="e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1) 🚀 </a:t>
            </a:r>
            <a:r>
              <a:rPr lang="en" sz="1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Nathanael</a:t>
            </a:r>
            <a:r>
              <a:rPr lang="e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 sz="1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Anderson</a:t>
            </a:r>
            <a:r>
              <a:rPr lang="e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(115)</a:t>
            </a:r>
          </a:p>
          <a:p>
            <a:pPr lvl="0" rtl="0">
              <a:spcBef>
                <a:spcPts val="0"/>
              </a:spcBef>
              <a:buNone/>
            </a:pPr>
            <a:endParaRPr sz="1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lvl="0" rtl="0">
              <a:spcBef>
                <a:spcPts val="0"/>
              </a:spcBef>
              <a:buNone/>
            </a:pPr>
            <a:endParaRPr sz="1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lvl="0" rtl="0">
              <a:spcBef>
                <a:spcPts val="0"/>
              </a:spcBef>
              <a:buNone/>
            </a:pPr>
            <a:endParaRPr sz="1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lvl="0" rtl="0">
              <a:spcBef>
                <a:spcPts val="0"/>
              </a:spcBef>
              <a:buNone/>
            </a:pPr>
            <a:endParaRPr sz="1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lvl="0" rtl="0">
              <a:spcBef>
                <a:spcPts val="0"/>
              </a:spcBef>
              <a:buNone/>
            </a:pPr>
            <a:endParaRPr sz="16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 txBox="1">
            <a:spLocks noGrp="1"/>
          </p:cNvSpPr>
          <p:nvPr>
            <p:ph type="body" idx="1"/>
          </p:nvPr>
        </p:nvSpPr>
        <p:spPr>
          <a:xfrm>
            <a:off x="977266" y="240030"/>
            <a:ext cx="6583800" cy="4457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Contest winners 💰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 txBox="1">
            <a:spLocks noGrp="1"/>
          </p:cNvSpPr>
          <p:nvPr>
            <p:ph type="body" idx="1"/>
          </p:nvPr>
        </p:nvSpPr>
        <p:spPr>
          <a:xfrm>
            <a:off x="977266" y="240030"/>
            <a:ext cx="6583800" cy="4457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Apps 📱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Shape 2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74003" y="1726878"/>
            <a:ext cx="2195974" cy="2195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Shape 2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69724" y="4348874"/>
            <a:ext cx="1911900" cy="641975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Shape 285"/>
          <p:cNvSpPr txBox="1">
            <a:spLocks noGrp="1"/>
          </p:cNvSpPr>
          <p:nvPr>
            <p:ph type="title" idx="4294967295"/>
          </p:nvPr>
        </p:nvSpPr>
        <p:spPr>
          <a:xfrm>
            <a:off x="320101" y="858783"/>
            <a:ext cx="8503800" cy="411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4800" b="1"/>
              <a:t>Thanks! 😊💃⛵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>
            <a:spLocks noGrp="1"/>
          </p:cNvSpPr>
          <p:nvPr>
            <p:ph type="body" idx="1"/>
          </p:nvPr>
        </p:nvSpPr>
        <p:spPr>
          <a:xfrm>
            <a:off x="977266" y="240030"/>
            <a:ext cx="6583800" cy="4457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Core 🚀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>
            <a:spLocks noGrp="1"/>
          </p:cNvSpPr>
          <p:nvPr>
            <p:ph type="title"/>
          </p:nvPr>
        </p:nvSpPr>
        <p:spPr>
          <a:xfrm>
            <a:off x="328613" y="393033"/>
            <a:ext cx="8503800" cy="411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Core 🚀</a:t>
            </a:r>
          </a:p>
        </p:txBody>
      </p:sp>
      <p:sp>
        <p:nvSpPr>
          <p:cNvPr id="62" name="Shape 62"/>
          <p:cNvSpPr txBox="1">
            <a:spLocks noGrp="1"/>
          </p:cNvSpPr>
          <p:nvPr>
            <p:ph type="body" idx="1"/>
          </p:nvPr>
        </p:nvSpPr>
        <p:spPr>
          <a:xfrm>
            <a:off x="328612" y="1350167"/>
            <a:ext cx="8503500" cy="2658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r>
              <a:rPr lang="en"/>
              <a:t>CLI updates 💣</a:t>
            </a:r>
          </a:p>
          <a:p>
            <a:pPr marL="0" lvl="0" indent="0" rtl="0">
              <a:spcBef>
                <a:spcPts val="0"/>
              </a:spcBef>
              <a:buNone/>
            </a:pPr>
            <a:endParaRPr/>
          </a:p>
          <a:p>
            <a:pPr marL="457200" lvl="0" indent="-228600" rtl="0">
              <a:spcBef>
                <a:spcPts val="0"/>
              </a:spcBef>
            </a:pPr>
            <a:r>
              <a:rPr lang="en"/>
              <a:t>Webpack </a:t>
            </a:r>
            <a:r>
              <a:rPr lang="en" sz="3600" b="1"/>
              <a:t>📦</a:t>
            </a:r>
          </a:p>
          <a:p>
            <a:pPr marL="0" lvl="0" indent="0" rtl="0">
              <a:spcBef>
                <a:spcPts val="0"/>
              </a:spcBef>
              <a:buNone/>
            </a:pPr>
            <a:endParaRPr/>
          </a:p>
          <a:p>
            <a:pPr marL="457200" lvl="0" indent="-228600" rtl="0">
              <a:spcBef>
                <a:spcPts val="0"/>
              </a:spcBef>
            </a:pPr>
            <a:r>
              <a:rPr lang="en"/>
              <a:t>Threading ⛓</a:t>
            </a:r>
          </a:p>
          <a:p>
            <a:pPr marL="0" lvl="0" indent="0" rtl="0">
              <a:spcBef>
                <a:spcPts val="0"/>
              </a:spcBef>
              <a:buNone/>
            </a:pPr>
            <a:endParaRPr/>
          </a:p>
          <a:p>
            <a:pPr marL="457200" lvl="0" indent="-228600" rtl="0">
              <a:spcBef>
                <a:spcPts val="0"/>
              </a:spcBef>
            </a:pPr>
            <a:r>
              <a:rPr lang="en"/>
              <a:t>Angular 😍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>
            <a:spLocks noGrp="1"/>
          </p:cNvSpPr>
          <p:nvPr>
            <p:ph type="title"/>
          </p:nvPr>
        </p:nvSpPr>
        <p:spPr>
          <a:xfrm>
            <a:off x="320088" y="620233"/>
            <a:ext cx="8503800" cy="411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LiveSync on multiple devices  📱📱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endParaRPr/>
          </a:p>
        </p:txBody>
      </p:sp>
      <p:pic>
        <p:nvPicPr>
          <p:cNvPr id="68" name="Shape 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4825" y="1031825"/>
            <a:ext cx="4873124" cy="420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>
            <a:spLocks noGrp="1"/>
          </p:cNvSpPr>
          <p:nvPr>
            <p:ph type="body" idx="1"/>
          </p:nvPr>
        </p:nvSpPr>
        <p:spPr>
          <a:xfrm>
            <a:off x="328612" y="1350167"/>
            <a:ext cx="8503500" cy="2658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tns run ios --watch</a:t>
            </a:r>
          </a:p>
          <a:p>
            <a:pPr marL="0" lvl="0" indent="0" rtl="0">
              <a:spcBef>
                <a:spcPts val="0"/>
              </a:spcBef>
              <a:buNone/>
            </a:pPr>
            <a:endParaRPr/>
          </a:p>
          <a:p>
            <a:pPr marL="0" lvl="0" indent="0">
              <a:spcBef>
                <a:spcPts val="0"/>
              </a:spcBef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tns run android --watch</a:t>
            </a:r>
          </a:p>
        </p:txBody>
      </p:sp>
      <p:sp>
        <p:nvSpPr>
          <p:cNvPr id="74" name="Shape 74"/>
          <p:cNvSpPr txBox="1">
            <a:spLocks noGrp="1"/>
          </p:cNvSpPr>
          <p:nvPr>
            <p:ph type="title"/>
          </p:nvPr>
        </p:nvSpPr>
        <p:spPr>
          <a:xfrm>
            <a:off x="328613" y="393033"/>
            <a:ext cx="8503800" cy="411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Run and watch at the same time 🏃⌚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>
            <a:spLocks noGrp="1"/>
          </p:cNvSpPr>
          <p:nvPr>
            <p:ph type="title"/>
          </p:nvPr>
        </p:nvSpPr>
        <p:spPr>
          <a:xfrm>
            <a:off x="328613" y="393033"/>
            <a:ext cx="8503800" cy="411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LiveSync debugging support 🐛</a:t>
            </a:r>
          </a:p>
        </p:txBody>
      </p:sp>
      <p:sp>
        <p:nvSpPr>
          <p:cNvPr id="80" name="Shape 80"/>
          <p:cNvSpPr txBox="1">
            <a:spLocks noGrp="1"/>
          </p:cNvSpPr>
          <p:nvPr>
            <p:ph type="body" idx="1"/>
          </p:nvPr>
        </p:nvSpPr>
        <p:spPr>
          <a:xfrm>
            <a:off x="328612" y="1350167"/>
            <a:ext cx="8503500" cy="2658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r>
              <a:rPr lang="en"/>
              <a:t>LiveSync and debug</a:t>
            </a:r>
          </a:p>
          <a:p>
            <a:pPr marL="0" lvl="0" indent="0" rtl="0">
              <a:spcBef>
                <a:spcPts val="0"/>
              </a:spcBef>
              <a:buNone/>
            </a:pPr>
            <a:endParaRPr/>
          </a:p>
          <a:p>
            <a:pPr marL="457200" lvl="0" indent="-228600" rtl="0">
              <a:spcBef>
                <a:spcPts val="0"/>
              </a:spcBef>
            </a:pPr>
            <a:r>
              <a:rPr lang="en"/>
              <a:t>AT THE SAME TIME</a:t>
            </a:r>
          </a:p>
          <a:p>
            <a:pPr marL="0" lvl="0" indent="0" rtl="0">
              <a:spcBef>
                <a:spcPts val="0"/>
              </a:spcBef>
              <a:buNone/>
            </a:pPr>
            <a:endParaRPr/>
          </a:p>
          <a:p>
            <a:pPr marL="457200" lvl="0" indent="-228600" rtl="0">
              <a:spcBef>
                <a:spcPts val="0"/>
              </a:spcBef>
              <a:buFont typeface="Courier New"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tns debug ios|android --watch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328612" y="1350167"/>
            <a:ext cx="8503500" cy="2658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tns install webpack</a:t>
            </a:r>
          </a:p>
        </p:txBody>
      </p:sp>
      <p:sp>
        <p:nvSpPr>
          <p:cNvPr id="86" name="Shape 86"/>
          <p:cNvSpPr txBox="1">
            <a:spLocks noGrp="1"/>
          </p:cNvSpPr>
          <p:nvPr>
            <p:ph type="title"/>
          </p:nvPr>
        </p:nvSpPr>
        <p:spPr>
          <a:xfrm>
            <a:off x="328613" y="393033"/>
            <a:ext cx="8503800" cy="411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Webpack 📱➡📦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lerik">
  <a:themeElements>
    <a:clrScheme name="Telerik 3.0 New Brand">
      <a:dk1>
        <a:srgbClr val="2A2D33"/>
      </a:dk1>
      <a:lt1>
        <a:srgbClr val="FFFFFF"/>
      </a:lt1>
      <a:dk2>
        <a:srgbClr val="384361"/>
      </a:dk2>
      <a:lt2>
        <a:srgbClr val="E1E5EA"/>
      </a:lt2>
      <a:accent1>
        <a:srgbClr val="E73039"/>
      </a:accent1>
      <a:accent2>
        <a:srgbClr val="FF8800"/>
      </a:accent2>
      <a:accent3>
        <a:srgbClr val="FFD73F"/>
      </a:accent3>
      <a:accent4>
        <a:srgbClr val="5DC62E"/>
      </a:accent4>
      <a:accent5>
        <a:srgbClr val="009B55"/>
      </a:accent5>
      <a:accent6>
        <a:srgbClr val="3CD5ED"/>
      </a:accent6>
      <a:hlink>
        <a:srgbClr val="0099CC"/>
      </a:hlink>
      <a:folHlink>
        <a:srgbClr val="9149B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1032</Words>
  <Application>Microsoft Macintosh PowerPoint</Application>
  <PresentationFormat>On-screen Show (16:9)</PresentationFormat>
  <Paragraphs>241</Paragraphs>
  <Slides>36</Slides>
  <Notes>36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1" baseType="lpstr">
      <vt:lpstr>Arial</vt:lpstr>
      <vt:lpstr>Courier New</vt:lpstr>
      <vt:lpstr>Lato</vt:lpstr>
      <vt:lpstr>Open Sans</vt:lpstr>
      <vt:lpstr>Telerik</vt:lpstr>
      <vt:lpstr>What’s new with NativeScript! 🔥 </vt:lpstr>
      <vt:lpstr>PowerPoint Presentation</vt:lpstr>
      <vt:lpstr>What’s new in….</vt:lpstr>
      <vt:lpstr>PowerPoint Presentation</vt:lpstr>
      <vt:lpstr>Core 🚀</vt:lpstr>
      <vt:lpstr>LiveSync on multiple devices  📱📱 </vt:lpstr>
      <vt:lpstr>Run and watch at the same time 🏃⌚</vt:lpstr>
      <vt:lpstr>LiveSync debugging support 🐛</vt:lpstr>
      <vt:lpstr>Webpack 📱➡📦</vt:lpstr>
      <vt:lpstr>It makes a difference ⏱ </vt:lpstr>
      <vt:lpstr>Threading ⛓</vt:lpstr>
      <vt:lpstr>Angular 😍</vt:lpstr>
      <vt:lpstr>@next builds</vt:lpstr>
      <vt:lpstr>PowerPoint Presentation</vt:lpstr>
      <vt:lpstr>Tooling 🔧</vt:lpstr>
      <vt:lpstr>Theme 🎨</vt:lpstr>
      <vt:lpstr>Code Samples 💻</vt:lpstr>
      <vt:lpstr>UI for NativeScript 📅📈📊</vt:lpstr>
      <vt:lpstr>UI for NativeScript 📅📈📊</vt:lpstr>
      <vt:lpstr>Telerik Platform 📱</vt:lpstr>
      <vt:lpstr>PowerPoint Presentation</vt:lpstr>
      <vt:lpstr>Plugins 🔌</vt:lpstr>
      <vt:lpstr>OAuth🔑</vt:lpstr>
      <vt:lpstr>Firebase 🔥</vt:lpstr>
      <vt:lpstr>Top Ten Plugins (by npm downloads) 🔌</vt:lpstr>
      <vt:lpstr>Top Plugin Creators</vt:lpstr>
      <vt:lpstr>PowerPoint Presentation</vt:lpstr>
      <vt:lpstr>Community 💖</vt:lpstr>
      <vt:lpstr>Community starts with Engineering 💃</vt:lpstr>
      <vt:lpstr>NativeScript Developer Experts 🎩</vt:lpstr>
      <vt:lpstr>Slack channel stats 🌮</vt:lpstr>
      <vt:lpstr>Slack channel standouts 🌮</vt:lpstr>
      <vt:lpstr>Stack Overflow contributors 🎂</vt:lpstr>
      <vt:lpstr>PowerPoint Presentation</vt:lpstr>
      <vt:lpstr>PowerPoint Presentation</vt:lpstr>
      <vt:lpstr>Thanks! 😊💃⛵</vt:lpstr>
    </vt:vector>
  </TitlesOfParts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What’s new with NativeScript! 🔥 </dc:title>
  <cp:lastModifiedBy>TJ VanToll</cp:lastModifiedBy>
  <cp:revision>3</cp:revision>
  <dcterms:modified xsi:type="dcterms:W3CDTF">2016-09-20T12:56:46Z</dcterms:modified>
</cp:coreProperties>
</file>